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3" r:id="rId1"/>
  </p:sldMasterIdLst>
  <p:notesMasterIdLst>
    <p:notesMasterId r:id="rId15"/>
  </p:notesMasterIdLst>
  <p:sldIdLst>
    <p:sldId id="281" r:id="rId2"/>
    <p:sldId id="277" r:id="rId3"/>
    <p:sldId id="264" r:id="rId4"/>
    <p:sldId id="265" r:id="rId5"/>
    <p:sldId id="266" r:id="rId6"/>
    <p:sldId id="280" r:id="rId7"/>
    <p:sldId id="261" r:id="rId8"/>
    <p:sldId id="262" r:id="rId9"/>
    <p:sldId id="267" r:id="rId10"/>
    <p:sldId id="269" r:id="rId11"/>
    <p:sldId id="271" r:id="rId12"/>
    <p:sldId id="272" r:id="rId13"/>
    <p:sldId id="273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66CC"/>
    <a:srgbClr val="00FF00"/>
    <a:srgbClr val="660066"/>
    <a:srgbClr val="990000"/>
    <a:srgbClr val="090700"/>
    <a:srgbClr val="99FF66"/>
    <a:srgbClr val="FFFF66"/>
    <a:srgbClr val="FF3399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6953" autoAdjust="0"/>
  </p:normalViewPr>
  <p:slideViewPr>
    <p:cSldViewPr>
      <p:cViewPr>
        <p:scale>
          <a:sx n="80" d="100"/>
          <a:sy n="80" d="100"/>
        </p:scale>
        <p:origin x="-1002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E44B69-7ABB-4773-8618-079403341DA2}" type="datetimeFigureOut">
              <a:rPr lang="en-US" smtClean="0"/>
              <a:pPr/>
              <a:t>1/25/2018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96E277-046C-46F6-9536-18C0EA6DC77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4571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010EE-3920-40ED-BD4C-97E6DCD55C15}" type="datetimeFigureOut">
              <a:rPr lang="en-US" smtClean="0"/>
              <a:pPr/>
              <a:t>1/25/2018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A1C0D-8F0D-400C-86A5-6E399BAB26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010EE-3920-40ED-BD4C-97E6DCD55C15}" type="datetimeFigureOut">
              <a:rPr lang="en-US" smtClean="0"/>
              <a:pPr/>
              <a:t>1/25/2018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A1C0D-8F0D-400C-86A5-6E399BAB26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010EE-3920-40ED-BD4C-97E6DCD55C15}" type="datetimeFigureOut">
              <a:rPr lang="en-US" smtClean="0"/>
              <a:pPr/>
              <a:t>1/25/2018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A1C0D-8F0D-400C-86A5-6E399BAB26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010EE-3920-40ED-BD4C-97E6DCD55C15}" type="datetimeFigureOut">
              <a:rPr lang="en-US" smtClean="0"/>
              <a:pPr/>
              <a:t>1/25/2018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A1C0D-8F0D-400C-86A5-6E399BAB26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010EE-3920-40ED-BD4C-97E6DCD55C15}" type="datetimeFigureOut">
              <a:rPr lang="en-US" smtClean="0"/>
              <a:pPr/>
              <a:t>1/25/2018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A1C0D-8F0D-400C-86A5-6E399BAB26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010EE-3920-40ED-BD4C-97E6DCD55C15}" type="datetimeFigureOut">
              <a:rPr lang="en-US" smtClean="0"/>
              <a:pPr/>
              <a:t>1/25/2018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A1C0D-8F0D-400C-86A5-6E399BAB26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010EE-3920-40ED-BD4C-97E6DCD55C15}" type="datetimeFigureOut">
              <a:rPr lang="en-US" smtClean="0"/>
              <a:pPr/>
              <a:t>1/25/2018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A1C0D-8F0D-400C-86A5-6E399BAB26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010EE-3920-40ED-BD4C-97E6DCD55C15}" type="datetimeFigureOut">
              <a:rPr lang="en-US" smtClean="0"/>
              <a:pPr/>
              <a:t>1/25/2018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A1C0D-8F0D-400C-86A5-6E399BAB26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010EE-3920-40ED-BD4C-97E6DCD55C15}" type="datetimeFigureOut">
              <a:rPr lang="en-US" smtClean="0"/>
              <a:pPr/>
              <a:t>1/25/2018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A1C0D-8F0D-400C-86A5-6E399BAB26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010EE-3920-40ED-BD4C-97E6DCD55C15}" type="datetimeFigureOut">
              <a:rPr lang="en-US" smtClean="0"/>
              <a:pPr/>
              <a:t>1/25/2018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A1C0D-8F0D-400C-86A5-6E399BAB26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010EE-3920-40ED-BD4C-97E6DCD55C15}" type="datetimeFigureOut">
              <a:rPr lang="en-US" smtClean="0"/>
              <a:pPr/>
              <a:t>1/25/2018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A1C0D-8F0D-400C-86A5-6E399BAB26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8010EE-3920-40ED-BD4C-97E6DCD55C15}" type="datetimeFigureOut">
              <a:rPr lang="en-US" smtClean="0"/>
              <a:pPr/>
              <a:t>1/25/2018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2A1C0D-8F0D-400C-86A5-6E399BAB26B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4" r:id="rId1"/>
    <p:sldLayoutId id="2147483825" r:id="rId2"/>
    <p:sldLayoutId id="2147483826" r:id="rId3"/>
    <p:sldLayoutId id="2147483827" r:id="rId4"/>
    <p:sldLayoutId id="2147483828" r:id="rId5"/>
    <p:sldLayoutId id="2147483829" r:id="rId6"/>
    <p:sldLayoutId id="2147483830" r:id="rId7"/>
    <p:sldLayoutId id="2147483831" r:id="rId8"/>
    <p:sldLayoutId id="2147483832" r:id="rId9"/>
    <p:sldLayoutId id="2147483833" r:id="rId10"/>
    <p:sldLayoutId id="2147483834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oleObject" Target="../embeddings/oleObject1.bin"/><Relationship Id="rId7" Type="http://schemas.openxmlformats.org/officeDocument/2006/relationships/image" Target="../media/image4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jpeg"/><Relationship Id="rId5" Type="http://schemas.openxmlformats.org/officeDocument/2006/relationships/image" Target="../media/image2.jpeg"/><Relationship Id="rId4" Type="http://schemas.openxmlformats.org/officeDocument/2006/relationships/image" Target="../media/image1.wmf"/><Relationship Id="rId9" Type="http://schemas.openxmlformats.org/officeDocument/2006/relationships/image" Target="../media/image6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7" Type="http://schemas.openxmlformats.org/officeDocument/2006/relationships/image" Target="../media/image1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2.bin"/><Relationship Id="rId5" Type="http://schemas.openxmlformats.org/officeDocument/2006/relationships/image" Target="../media/image15.wmf"/><Relationship Id="rId4" Type="http://schemas.openxmlformats.org/officeDocument/2006/relationships/oleObject" Target="../embeddings/oleObject11.bin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8.w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7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8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12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4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1066800" y="533400"/>
            <a:ext cx="7620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sz="8000">
              <a:latin typeface="Times New Roman" pitchFamily="18" charset="0"/>
            </a:endParaRPr>
          </a:p>
        </p:txBody>
      </p:sp>
      <p:grpSp>
        <p:nvGrpSpPr>
          <p:cNvPr id="4099" name="Group 3"/>
          <p:cNvGrpSpPr>
            <a:grpSpLocks/>
          </p:cNvGrpSpPr>
          <p:nvPr/>
        </p:nvGrpSpPr>
        <p:grpSpPr bwMode="auto">
          <a:xfrm>
            <a:off x="130175" y="214313"/>
            <a:ext cx="8785225" cy="5805487"/>
            <a:chOff x="237" y="490"/>
            <a:chExt cx="11670" cy="15017"/>
          </a:xfrm>
        </p:grpSpPr>
        <p:sp>
          <p:nvSpPr>
            <p:cNvPr id="4108" name="Line 4"/>
            <p:cNvSpPr>
              <a:spLocks noChangeShapeType="1"/>
            </p:cNvSpPr>
            <p:nvPr/>
          </p:nvSpPr>
          <p:spPr bwMode="auto">
            <a:xfrm>
              <a:off x="2907" y="567"/>
              <a:ext cx="900" cy="0"/>
            </a:xfrm>
            <a:prstGeom prst="line">
              <a:avLst/>
            </a:prstGeom>
            <a:noFill/>
            <a:ln w="57150" cmpd="thickThin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4109" name="Object 6"/>
            <p:cNvGraphicFramePr>
              <a:graphicFrameLocks noChangeAspect="1"/>
            </p:cNvGraphicFramePr>
            <p:nvPr/>
          </p:nvGraphicFramePr>
          <p:xfrm>
            <a:off x="8847" y="12627"/>
            <a:ext cx="2860" cy="288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170" r:id="rId3" imgW="1999793" imgH="1831543" progId="">
                    <p:embed/>
                  </p:oleObj>
                </mc:Choice>
                <mc:Fallback>
                  <p:oleObj r:id="rId3" imgW="1999793" imgH="1831543" progId="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847" y="12627"/>
                          <a:ext cx="2860" cy="288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110" name="Line 7"/>
            <p:cNvSpPr>
              <a:spLocks noChangeShapeType="1"/>
            </p:cNvSpPr>
            <p:nvPr/>
          </p:nvSpPr>
          <p:spPr bwMode="auto">
            <a:xfrm>
              <a:off x="927" y="4108"/>
              <a:ext cx="0" cy="7260"/>
            </a:xfrm>
            <a:prstGeom prst="line">
              <a:avLst/>
            </a:prstGeom>
            <a:noFill/>
            <a:ln w="57150" cmpd="thinThick">
              <a:solidFill>
                <a:srgbClr val="000000"/>
              </a:solidFill>
              <a:round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11" name="Line 8"/>
            <p:cNvSpPr>
              <a:spLocks noChangeShapeType="1"/>
            </p:cNvSpPr>
            <p:nvPr/>
          </p:nvSpPr>
          <p:spPr bwMode="auto">
            <a:xfrm>
              <a:off x="11217" y="3808"/>
              <a:ext cx="0" cy="7560"/>
            </a:xfrm>
            <a:prstGeom prst="line">
              <a:avLst/>
            </a:prstGeom>
            <a:noFill/>
            <a:ln w="57150" cmpd="thickThin">
              <a:solidFill>
                <a:srgbClr val="000000"/>
              </a:solidFill>
              <a:round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pic>
          <p:nvPicPr>
            <p:cNvPr id="4112" name="Picture 9" descr="tb_big-yelloy-flower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7" y="2952"/>
              <a:ext cx="1365" cy="1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113" name="Picture 10" descr="light-blue-rose-2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7" y="11547"/>
              <a:ext cx="1200" cy="30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114" name="Picture 11" descr="red-curves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37" y="490"/>
              <a:ext cx="4680" cy="6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115" name="Line 12"/>
            <p:cNvSpPr>
              <a:spLocks noChangeShapeType="1"/>
            </p:cNvSpPr>
            <p:nvPr/>
          </p:nvSpPr>
          <p:spPr bwMode="auto">
            <a:xfrm>
              <a:off x="8487" y="567"/>
              <a:ext cx="900" cy="0"/>
            </a:xfrm>
            <a:prstGeom prst="line">
              <a:avLst/>
            </a:prstGeom>
            <a:noFill/>
            <a:ln w="57150" cmpd="thickThin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pic>
          <p:nvPicPr>
            <p:cNvPr id="4116" name="Picture 13" descr="light-blue-rose-2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618" y="927"/>
              <a:ext cx="1049" cy="27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117" name="Picture 14" descr="tb_big-yelloy-flower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542" y="11412"/>
              <a:ext cx="1365" cy="1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118" name="Picture 15" descr="gray-eyes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67" y="13734"/>
              <a:ext cx="5400" cy="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4100" name="Text Box 20"/>
          <p:cNvSpPr txBox="1">
            <a:spLocks noChangeArrowheads="1"/>
          </p:cNvSpPr>
          <p:nvPr/>
        </p:nvSpPr>
        <p:spPr bwMode="auto">
          <a:xfrm>
            <a:off x="2743200" y="2209800"/>
            <a:ext cx="3657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sz="8000">
              <a:latin typeface="Times New Roman" pitchFamily="18" charset="0"/>
            </a:endParaRPr>
          </a:p>
        </p:txBody>
      </p:sp>
      <p:sp>
        <p:nvSpPr>
          <p:cNvPr id="4101" name="Text Box 22"/>
          <p:cNvSpPr txBox="1">
            <a:spLocks noChangeArrowheads="1"/>
          </p:cNvSpPr>
          <p:nvPr/>
        </p:nvSpPr>
        <p:spPr bwMode="auto">
          <a:xfrm>
            <a:off x="914400" y="1905000"/>
            <a:ext cx="1143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sz="8000">
              <a:latin typeface="Times New Roman" pitchFamily="18" charset="0"/>
            </a:endParaRPr>
          </a:p>
        </p:txBody>
      </p:sp>
      <p:sp>
        <p:nvSpPr>
          <p:cNvPr id="4102" name="Text Box 24"/>
          <p:cNvSpPr txBox="1">
            <a:spLocks noChangeArrowheads="1"/>
          </p:cNvSpPr>
          <p:nvPr/>
        </p:nvSpPr>
        <p:spPr bwMode="auto">
          <a:xfrm>
            <a:off x="1219200" y="2057400"/>
            <a:ext cx="838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sz="8000">
              <a:latin typeface="Times New Roman" pitchFamily="18" charset="0"/>
            </a:endParaRPr>
          </a:p>
        </p:txBody>
      </p:sp>
      <p:sp>
        <p:nvSpPr>
          <p:cNvPr id="4103" name="Text Box 26"/>
          <p:cNvSpPr txBox="1">
            <a:spLocks noChangeArrowheads="1"/>
          </p:cNvSpPr>
          <p:nvPr/>
        </p:nvSpPr>
        <p:spPr bwMode="auto">
          <a:xfrm>
            <a:off x="6553200" y="2209800"/>
            <a:ext cx="1600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sz="8000">
              <a:latin typeface="Times New Roman" pitchFamily="18" charset="0"/>
            </a:endParaRPr>
          </a:p>
        </p:txBody>
      </p:sp>
      <p:sp>
        <p:nvSpPr>
          <p:cNvPr id="4104" name="WordArt 5"/>
          <p:cNvSpPr>
            <a:spLocks noChangeArrowheads="1" noChangeShapeType="1" noTextEdit="1"/>
          </p:cNvSpPr>
          <p:nvPr/>
        </p:nvSpPr>
        <p:spPr bwMode="auto">
          <a:xfrm>
            <a:off x="1600200" y="1600200"/>
            <a:ext cx="6019800" cy="1524000"/>
          </a:xfrm>
          <a:prstGeom prst="rect">
            <a:avLst/>
          </a:prstGeom>
        </p:spPr>
        <p:txBody>
          <a:bodyPr wrap="none" fromWordArt="1">
            <a:prstTxWarp prst="textInflate">
              <a:avLst>
                <a:gd name="adj" fmla="val 13634"/>
              </a:avLst>
            </a:prstTxWarp>
          </a:bodyPr>
          <a:lstStyle/>
          <a:p>
            <a:r>
              <a:rPr lang="vi-VN" sz="3600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 Chào mừng quí thầy cô đến thăm lớp</a:t>
            </a:r>
            <a:endParaRPr lang="en-US" sz="3600" kern="1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4105" name="Rectangle 3"/>
          <p:cNvSpPr>
            <a:spLocks noChangeArrowheads="1"/>
          </p:cNvSpPr>
          <p:nvPr/>
        </p:nvSpPr>
        <p:spPr bwMode="auto">
          <a:xfrm>
            <a:off x="2209800" y="3240088"/>
            <a:ext cx="5341938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3600" b="1">
                <a:solidFill>
                  <a:srgbClr val="00B050"/>
                </a:solidFill>
                <a:cs typeface="Times New Roman" pitchFamily="18" charset="0"/>
              </a:rPr>
              <a:t>Môn: Toán</a:t>
            </a:r>
          </a:p>
        </p:txBody>
      </p:sp>
      <p:sp>
        <p:nvSpPr>
          <p:cNvPr id="4106" name="TextBox 1"/>
          <p:cNvSpPr txBox="1">
            <a:spLocks noChangeArrowheads="1"/>
          </p:cNvSpPr>
          <p:nvPr/>
        </p:nvSpPr>
        <p:spPr bwMode="auto">
          <a:xfrm>
            <a:off x="2139950" y="5692775"/>
            <a:ext cx="607377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4000" b="1">
                <a:latin typeface="Times New Roman" pitchFamily="18" charset="0"/>
              </a:rPr>
              <a:t>GV: Nguyễn Phượng Hồng</a:t>
            </a:r>
          </a:p>
        </p:txBody>
      </p:sp>
      <p:sp>
        <p:nvSpPr>
          <p:cNvPr id="4107" name="TextBox 5"/>
          <p:cNvSpPr txBox="1">
            <a:spLocks noChangeArrowheads="1"/>
          </p:cNvSpPr>
          <p:nvPr/>
        </p:nvSpPr>
        <p:spPr bwMode="auto">
          <a:xfrm>
            <a:off x="1609725" y="914400"/>
            <a:ext cx="5400675" cy="862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5000" b="1">
                <a:latin typeface="Arial" pitchFamily="34" charset="0"/>
                <a:cs typeface="Times New Roman" pitchFamily="18" charset="0"/>
              </a:rPr>
              <a:t>Trường THCS Bồ Đề</a:t>
            </a:r>
          </a:p>
        </p:txBody>
      </p:sp>
    </p:spTree>
    <p:extLst>
      <p:ext uri="{BB962C8B-B14F-4D97-AF65-F5344CB8AC3E}">
        <p14:creationId xmlns:p14="http://schemas.microsoft.com/office/powerpoint/2010/main" val="372324751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9028" name="Picture 4" descr="Pictureb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38100">
            <a:solidFill>
              <a:srgbClr val="FFFF00"/>
            </a:solidFill>
            <a:miter lim="800000"/>
            <a:headEnd/>
            <a:tailEnd/>
          </a:ln>
        </p:spPr>
      </p:pic>
      <p:sp>
        <p:nvSpPr>
          <p:cNvPr id="129058" name="Rectangle 34"/>
          <p:cNvSpPr>
            <a:spLocks noChangeArrowheads="1"/>
          </p:cNvSpPr>
          <p:nvPr/>
        </p:nvSpPr>
        <p:spPr bwMode="auto">
          <a:xfrm>
            <a:off x="2971800" y="152400"/>
            <a:ext cx="2133600" cy="603250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/>
          <a:lstStyle/>
          <a:p>
            <a:r>
              <a:rPr lang="en-US" sz="3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Ghi</a:t>
            </a:r>
            <a:r>
              <a:rPr lang="en-US" sz="3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nhớ</a:t>
            </a:r>
            <a:endParaRPr lang="en-US" sz="3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9059" name="Text Box 35"/>
          <p:cNvSpPr txBox="1">
            <a:spLocks noChangeArrowheads="1"/>
          </p:cNvSpPr>
          <p:nvPr/>
        </p:nvSpPr>
        <p:spPr bwMode="auto">
          <a:xfrm>
            <a:off x="152400" y="838200"/>
            <a:ext cx="6858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bình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cộng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graphicFrame>
        <p:nvGraphicFramePr>
          <p:cNvPr id="129062" name="Object 38"/>
          <p:cNvGraphicFramePr>
            <a:graphicFrameLocks noChangeAspect="1"/>
          </p:cNvGraphicFramePr>
          <p:nvPr/>
        </p:nvGraphicFramePr>
        <p:xfrm>
          <a:off x="1676400" y="1371600"/>
          <a:ext cx="6705600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3" name="Equation" r:id="rId4" imgW="2133360" imgH="393480" progId="Equation.DSMT4">
                  <p:embed/>
                </p:oleObj>
              </mc:Choice>
              <mc:Fallback>
                <p:oleObj name="Equation" r:id="rId4" imgW="2133360" imgH="393480" progId="Equation.DSMT4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1371600"/>
                        <a:ext cx="6705600" cy="1143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9064" name="Text Box 40"/>
          <p:cNvSpPr txBox="1">
            <a:spLocks noChangeArrowheads="1"/>
          </p:cNvSpPr>
          <p:nvPr/>
        </p:nvSpPr>
        <p:spPr bwMode="auto">
          <a:xfrm>
            <a:off x="251520" y="2803525"/>
            <a:ext cx="8663880" cy="18651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Số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trung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bình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cộng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thường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được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dùng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làm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 “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đại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   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diện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”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cho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dấu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hiệu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,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đặc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biệt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là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khi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muốn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 so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sánh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các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</a:rPr>
              <a:t>dấu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</a:rPr>
              <a:t>hiệu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</a:rPr>
              <a:t>cùng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</a:rPr>
              <a:t>loại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.</a:t>
            </a:r>
          </a:p>
        </p:txBody>
      </p:sp>
      <p:sp>
        <p:nvSpPr>
          <p:cNvPr id="129065" name="Text Box 41"/>
          <p:cNvSpPr txBox="1">
            <a:spLocks noChangeArrowheads="1"/>
          </p:cNvSpPr>
          <p:nvPr/>
        </p:nvSpPr>
        <p:spPr bwMode="auto">
          <a:xfrm>
            <a:off x="228600" y="4724400"/>
            <a:ext cx="3886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Mốt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hiệu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Group 45"/>
          <p:cNvGrpSpPr>
            <a:grpSpLocks/>
          </p:cNvGrpSpPr>
          <p:nvPr/>
        </p:nvGrpSpPr>
        <p:grpSpPr bwMode="auto">
          <a:xfrm>
            <a:off x="76200" y="5105402"/>
            <a:ext cx="8915400" cy="1274763"/>
            <a:chOff x="48" y="3216"/>
            <a:chExt cx="5616" cy="803"/>
          </a:xfrm>
        </p:grpSpPr>
        <p:sp>
          <p:nvSpPr>
            <p:cNvPr id="129067" name="Text Box 43"/>
            <p:cNvSpPr txBox="1">
              <a:spLocks noChangeArrowheads="1"/>
            </p:cNvSpPr>
            <p:nvPr/>
          </p:nvSpPr>
          <p:spPr bwMode="auto">
            <a:xfrm>
              <a:off x="48" y="3216"/>
              <a:ext cx="5616" cy="8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just">
                <a:lnSpc>
                  <a:spcPct val="120000"/>
                </a:lnSpc>
              </a:pPr>
              <a:r>
                <a:rPr lang="en-US" sz="2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    </a:t>
              </a:r>
              <a:r>
                <a:rPr lang="en-US" sz="2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Mốt</a:t>
              </a:r>
              <a:r>
                <a:rPr lang="en-US" sz="2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của</a:t>
              </a:r>
              <a:r>
                <a:rPr lang="en-US" sz="2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dấu</a:t>
              </a:r>
              <a:r>
                <a:rPr lang="en-US" sz="2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hiệu</a:t>
              </a:r>
              <a:r>
                <a:rPr lang="en-US" sz="2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b="1" i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là</a:t>
              </a:r>
              <a:r>
                <a:rPr lang="en-US" sz="3200" b="1" i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b="1" i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giá</a:t>
              </a:r>
              <a:r>
                <a:rPr lang="en-US" sz="3200" b="1" i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b="1" i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trị</a:t>
              </a:r>
              <a:r>
                <a:rPr lang="en-US" sz="3200" b="1" i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b="1" i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có</a:t>
              </a:r>
              <a:r>
                <a:rPr lang="en-US" sz="3200" b="1" i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b="1" i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tần</a:t>
              </a:r>
              <a:r>
                <a:rPr lang="en-US" sz="3200" b="1" i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b="1" i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số</a:t>
              </a:r>
              <a:r>
                <a:rPr lang="en-US" sz="3200" b="1" i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b="1" i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lớn</a:t>
              </a:r>
              <a:r>
                <a:rPr lang="en-US" sz="3200" b="1" i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b="1" i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nhất</a:t>
              </a:r>
              <a:endParaRPr lang="en-US" sz="32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just">
                <a:lnSpc>
                  <a:spcPct val="120000"/>
                </a:lnSpc>
              </a:pPr>
              <a:r>
                <a:rPr lang="en-US" sz="3200" b="1" i="1" dirty="0">
                  <a:solidFill>
                    <a:srgbClr val="0000FF"/>
                  </a:solidFill>
                  <a:latin typeface=".VnTime" pitchFamily="34" charset="0"/>
                </a:rPr>
                <a:t>   </a:t>
              </a:r>
              <a:r>
                <a:rPr lang="en-US" sz="32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trong</a:t>
              </a:r>
              <a:r>
                <a:rPr lang="en-US" sz="32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bảng</a:t>
              </a:r>
              <a:r>
                <a:rPr lang="en-US" sz="32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“</a:t>
              </a:r>
              <a:r>
                <a:rPr lang="en-US" sz="32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tần</a:t>
              </a:r>
              <a:r>
                <a:rPr lang="en-US" sz="32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số</a:t>
              </a:r>
              <a:r>
                <a:rPr lang="en-US" sz="32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” .   KH:</a:t>
              </a:r>
              <a:r>
                <a:rPr lang="en-US" sz="3200" b="1" i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</a:p>
          </p:txBody>
        </p:sp>
        <p:graphicFrame>
          <p:nvGraphicFramePr>
            <p:cNvPr id="129068" name="Object 44"/>
            <p:cNvGraphicFramePr>
              <a:graphicFrameLocks noChangeAspect="1"/>
            </p:cNvGraphicFramePr>
            <p:nvPr/>
          </p:nvGraphicFramePr>
          <p:xfrm>
            <a:off x="3288" y="3657"/>
            <a:ext cx="336" cy="33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24" name="Equation" r:id="rId6" imgW="241200" imgH="228600" progId="Equation.DSMT4">
                    <p:embed/>
                  </p:oleObj>
                </mc:Choice>
                <mc:Fallback>
                  <p:oleObj name="Equation" r:id="rId6" imgW="241200" imgH="228600" progId="Equation.DSMT4">
                    <p:embed/>
                    <p:pic>
                      <p:nvPicPr>
                        <p:cNvPr id="0" name="Picture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88" y="3657"/>
                          <a:ext cx="336" cy="33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2" name="Text Box 18"/>
          <p:cNvSpPr txBox="1">
            <a:spLocks noChangeArrowheads="1"/>
          </p:cNvSpPr>
          <p:nvPr/>
        </p:nvSpPr>
        <p:spPr bwMode="auto">
          <a:xfrm>
            <a:off x="179512" y="2276872"/>
            <a:ext cx="685380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b="1" dirty="0">
                <a:latin typeface="Times New Roman" pitchFamily="18" charset="0"/>
              </a:rPr>
              <a:t>2. Ý </a:t>
            </a:r>
            <a:r>
              <a:rPr lang="en-US" sz="2800" b="1" dirty="0" err="1">
                <a:latin typeface="Times New Roman" pitchFamily="18" charset="0"/>
              </a:rPr>
              <a:t>nghĩa</a:t>
            </a:r>
            <a:r>
              <a:rPr lang="en-US" sz="2800" b="1" dirty="0">
                <a:latin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</a:rPr>
              <a:t>số</a:t>
            </a:r>
            <a:r>
              <a:rPr lang="en-US" sz="2800" b="1" dirty="0">
                <a:latin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</a:rPr>
              <a:t>trung</a:t>
            </a:r>
            <a:r>
              <a:rPr lang="en-US" sz="2800" b="1" dirty="0">
                <a:latin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</a:rPr>
              <a:t>bình</a:t>
            </a:r>
            <a:r>
              <a:rPr lang="en-US" sz="2800" b="1" dirty="0">
                <a:latin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</a:rPr>
              <a:t>cộng</a:t>
            </a:r>
            <a:endParaRPr lang="en-US" sz="2800" b="1" dirty="0">
              <a:latin typeface="Times New Roman" pitchFamily="18" charset="0"/>
            </a:endParaRPr>
          </a:p>
        </p:txBody>
      </p:sp>
    </p:spTree>
  </p:cSld>
  <p:clrMapOvr>
    <a:masterClrMapping/>
  </p:clrMapOvr>
  <p:transition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90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90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90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90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290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90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290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290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290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290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9058" grpId="0" animBg="1"/>
      <p:bldP spid="129059" grpId="0"/>
      <p:bldP spid="129064" grpId="0"/>
      <p:bldP spid="129065" grpId="0"/>
      <p:bldP spid="1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4"/>
          <p:cNvSpPr>
            <a:spLocks noChangeArrowheads="1"/>
          </p:cNvSpPr>
          <p:nvPr/>
        </p:nvSpPr>
        <p:spPr bwMode="auto">
          <a:xfrm>
            <a:off x="0" y="620688"/>
            <a:ext cx="9144000" cy="6237312"/>
          </a:xfrm>
          <a:prstGeom prst="rect">
            <a:avLst/>
          </a:prstGeom>
          <a:solidFill>
            <a:srgbClr val="FFFF66"/>
          </a:solidFill>
          <a:ln w="9525">
            <a:solidFill>
              <a:srgbClr val="00FF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 sz="3200" b="1" u="sng" dirty="0" err="1">
                <a:solidFill>
                  <a:srgbClr val="FF0000"/>
                </a:solidFill>
                <a:latin typeface="Times New Roman" pitchFamily="18" charset="0"/>
              </a:rPr>
              <a:t>Bài</a:t>
            </a:r>
            <a:r>
              <a:rPr lang="en-US" sz="3200" b="1" u="sng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vi-VN" sz="3200" b="1" u="sng" dirty="0">
                <a:solidFill>
                  <a:srgbClr val="FF0000"/>
                </a:solidFill>
                <a:latin typeface="Times New Roman" pitchFamily="18" charset="0"/>
              </a:rPr>
              <a:t>tâp</a:t>
            </a:r>
            <a:r>
              <a:rPr lang="vi-VN" sz="3200" b="1" dirty="0">
                <a:solidFill>
                  <a:srgbClr val="FF0000"/>
                </a:solidFill>
                <a:latin typeface="Times New Roman" pitchFamily="18" charset="0"/>
              </a:rPr>
              <a:t>: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</a:rPr>
              <a:t>Để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</a:rPr>
              <a:t>nghiên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</a:rPr>
              <a:t>cứu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</a:rPr>
              <a:t> “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</a:rPr>
              <a:t>tuổi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</a:rPr>
              <a:t>thọ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</a:rPr>
              <a:t>”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</a:rPr>
              <a:t>của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</a:rPr>
              <a:t>một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</a:rPr>
              <a:t>loại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</a:rPr>
              <a:t>bóng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</a:rPr>
              <a:t>đèn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</a:rPr>
              <a:t>,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</a:rPr>
              <a:t>người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</a:rPr>
              <a:t>ta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</a:rPr>
              <a:t>đã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</a:rPr>
              <a:t>chọn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</a:rPr>
              <a:t>tùy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</a:rPr>
              <a:t> ý 50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</a:rPr>
              <a:t>bóng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</a:rPr>
              <a:t>và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</a:rPr>
              <a:t>bật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</a:rPr>
              <a:t>sáng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</a:rPr>
              <a:t>liên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</a:rPr>
              <a:t>tục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</a:rPr>
              <a:t>cho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</a:rPr>
              <a:t>tới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</a:rPr>
              <a:t>lúc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</a:rPr>
              <a:t>chúng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</a:rPr>
              <a:t>tự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</a:rPr>
              <a:t>tắt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</a:rPr>
              <a:t>. “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</a:rPr>
              <a:t>Tuổi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</a:rPr>
              <a:t>thọ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</a:rPr>
              <a:t>”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</a:rPr>
              <a:t>của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</a:rPr>
              <a:t>các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</a:rPr>
              <a:t>bóng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</a:rPr>
              <a:t> (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</a:rPr>
              <a:t>tính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</a:rPr>
              <a:t>theo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</a:rPr>
              <a:t>giờ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</a:rPr>
              <a:t>)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</a:rPr>
              <a:t>được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</a:rPr>
              <a:t>ghi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</a:rPr>
              <a:t>lại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</a:rPr>
              <a:t> ở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</a:rPr>
              <a:t>bảng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</a:rPr>
              <a:t> 23 (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</a:rPr>
              <a:t>làm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</a:rPr>
              <a:t>tròn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</a:rPr>
              <a:t>đến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</a:rPr>
              <a:t>hàng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</a:rPr>
              <a:t>chục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</a:rPr>
              <a:t>):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en-US" sz="2800" dirty="0">
              <a:latin typeface="Times New Roman" pitchFamily="18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en-US" sz="2800" dirty="0">
              <a:latin typeface="Times New Roman" pitchFamily="18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en-US" sz="2800" dirty="0">
              <a:latin typeface="Times New Roman" pitchFamily="18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en-US" sz="2800" dirty="0">
              <a:latin typeface="Times New Roman" pitchFamily="18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AutoNum type="alphaLcParenR"/>
            </a:pP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</a:rPr>
              <a:t>Dấu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</a:rPr>
              <a:t>hiệu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</a:rPr>
              <a:t>cần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</a:rPr>
              <a:t>tìm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</a:rPr>
              <a:t>hiểu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</a:rPr>
              <a:t> ở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</a:rPr>
              <a:t>đây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</a:rPr>
              <a:t>là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</a:rPr>
              <a:t>gì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</a:rPr>
              <a:t>và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</a:rPr>
              <a:t>số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</a:rPr>
              <a:t>các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</a:rPr>
              <a:t>giá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</a:rPr>
              <a:t>trị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</a:rPr>
              <a:t>là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</a:rPr>
              <a:t>bao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</a:rPr>
              <a:t>nhiêu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</a:rPr>
              <a:t>?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AutoNum type="alphaLcParenR"/>
            </a:pP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</a:rPr>
              <a:t>Tính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</a:rPr>
              <a:t>số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</a:rPr>
              <a:t>trung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</a:rPr>
              <a:t>bình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</a:rPr>
              <a:t>cộng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</a:rPr>
              <a:t>.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AutoNum type="alphaLcParenR"/>
            </a:pP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</a:rPr>
              <a:t>Tìm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</a:rPr>
              <a:t>mốt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</a:rPr>
              <a:t>của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</a:rPr>
              <a:t>dấu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</a:rPr>
              <a:t>hiệu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</a:rPr>
              <a:t>.</a:t>
            </a:r>
          </a:p>
        </p:txBody>
      </p:sp>
      <p:graphicFrame>
        <p:nvGraphicFramePr>
          <p:cNvPr id="33875" name="Group 83"/>
          <p:cNvGraphicFramePr>
            <a:graphicFrameLocks noGrp="1"/>
          </p:cNvGraphicFramePr>
          <p:nvPr/>
        </p:nvGraphicFramePr>
        <p:xfrm>
          <a:off x="381000" y="3200400"/>
          <a:ext cx="8229600" cy="1600835"/>
        </p:xfrm>
        <a:graphic>
          <a:graphicData uri="http://schemas.openxmlformats.org/drawingml/2006/table">
            <a:tbl>
              <a:tblPr/>
              <a:tblGrid>
                <a:gridCol w="226536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98107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90646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904875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982663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904875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1284287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</a:tblGrid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Tuổi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thọ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(x)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1170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1180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082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Số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bóng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đèn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tương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ứng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(n)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 = 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5389" name="Text Box 61"/>
          <p:cNvSpPr txBox="1">
            <a:spLocks noChangeArrowheads="1"/>
          </p:cNvSpPr>
          <p:nvPr/>
        </p:nvSpPr>
        <p:spPr bwMode="auto">
          <a:xfrm>
            <a:off x="0" y="0"/>
            <a:ext cx="9144000" cy="523875"/>
          </a:xfrm>
          <a:prstGeom prst="rect">
            <a:avLst/>
          </a:prstGeom>
          <a:solidFill>
            <a:srgbClr val="00FF00"/>
          </a:solidFill>
          <a:ln w="9525">
            <a:solidFill>
              <a:srgbClr val="00FF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solidFill>
                  <a:srgbClr val="FF3399"/>
                </a:solidFill>
                <a:latin typeface="Times New Roman" pitchFamily="18" charset="0"/>
              </a:rPr>
              <a:t> 			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</a:rPr>
              <a:t>BÀI TẬP CỦNG CỐ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8" name="Rectangle 4"/>
          <p:cNvSpPr>
            <a:spLocks noChangeArrowheads="1"/>
          </p:cNvSpPr>
          <p:nvPr/>
        </p:nvSpPr>
        <p:spPr bwMode="auto">
          <a:xfrm>
            <a:off x="683568" y="1196752"/>
            <a:ext cx="6858000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Tx/>
              <a:buAutoNum type="alphaLcParenR"/>
            </a:pP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</a:rPr>
              <a:t>Dấu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</a:rPr>
              <a:t>hiệu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</a:rPr>
              <a:t>: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</a:rPr>
              <a:t>Tuổi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</a:rPr>
              <a:t>thọ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</a:rPr>
              <a:t>của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</a:rPr>
              <a:t>mỗi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</a:rPr>
              <a:t>bóng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</a:rPr>
              <a:t>đèn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</a:rPr>
              <a:t>.</a:t>
            </a:r>
            <a:br>
              <a:rPr lang="en-US" sz="2800" dirty="0">
                <a:solidFill>
                  <a:srgbClr val="0000FF"/>
                </a:solidFill>
                <a:latin typeface="Times New Roman" pitchFamily="18" charset="0"/>
              </a:rPr>
            </a:b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</a:rPr>
              <a:t>Số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</a:rPr>
              <a:t>các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</a:rPr>
              <a:t>giá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</a:rPr>
              <a:t>trị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</a:rPr>
              <a:t>là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</a:rPr>
              <a:t> 50.</a:t>
            </a:r>
          </a:p>
          <a:p>
            <a:pPr marL="342900" indent="-342900"/>
            <a:endParaRPr lang="en-US" sz="2800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36926" name="Rectangle 62"/>
          <p:cNvSpPr>
            <a:spLocks noChangeArrowheads="1"/>
          </p:cNvSpPr>
          <p:nvPr/>
        </p:nvSpPr>
        <p:spPr bwMode="auto">
          <a:xfrm>
            <a:off x="899592" y="4653136"/>
            <a:ext cx="2514600" cy="6858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</a:rPr>
              <a:t>c) M</a:t>
            </a:r>
            <a:r>
              <a:rPr lang="en-US" sz="2800" b="1" baseline="-25000" dirty="0">
                <a:solidFill>
                  <a:srgbClr val="0000FF"/>
                </a:solidFill>
                <a:latin typeface="Times New Roman" pitchFamily="18" charset="0"/>
              </a:rPr>
              <a:t>0</a:t>
            </a:r>
            <a:r>
              <a:rPr lang="en-US" sz="2800" b="1" baseline="300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</a:rPr>
              <a:t>= 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</a:rPr>
              <a:t>1180</a:t>
            </a:r>
          </a:p>
        </p:txBody>
      </p:sp>
      <p:sp>
        <p:nvSpPr>
          <p:cNvPr id="36929" name="Rectangle 65"/>
          <p:cNvSpPr>
            <a:spLocks noChangeArrowheads="1"/>
          </p:cNvSpPr>
          <p:nvPr/>
        </p:nvSpPr>
        <p:spPr bwMode="auto">
          <a:xfrm>
            <a:off x="179512" y="2780928"/>
            <a:ext cx="16764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</a:rPr>
              <a:t>b)</a:t>
            </a:r>
          </a:p>
        </p:txBody>
      </p:sp>
      <p:graphicFrame>
        <p:nvGraphicFramePr>
          <p:cNvPr id="44035" name="Object 3"/>
          <p:cNvGraphicFramePr>
            <a:graphicFrameLocks noChangeAspect="1"/>
          </p:cNvGraphicFramePr>
          <p:nvPr/>
        </p:nvGraphicFramePr>
        <p:xfrm>
          <a:off x="1403648" y="2636912"/>
          <a:ext cx="7056784" cy="1681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6" name="Equation" r:id="rId3" imgW="3047760" imgH="812520" progId="Equation.DSMT4">
                  <p:embed/>
                </p:oleObj>
              </mc:Choice>
              <mc:Fallback>
                <p:oleObj name="Equation" r:id="rId3" imgW="3047760" imgH="812520" progId="Equation.DSMT4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3648" y="2636912"/>
                        <a:ext cx="7056784" cy="16810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62"/>
          <p:cNvSpPr>
            <a:spLocks noChangeArrowheads="1"/>
          </p:cNvSpPr>
          <p:nvPr/>
        </p:nvSpPr>
        <p:spPr bwMode="auto">
          <a:xfrm>
            <a:off x="611560" y="260648"/>
            <a:ext cx="2514600" cy="6858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2800" b="1" u="sng" dirty="0" err="1">
                <a:solidFill>
                  <a:srgbClr val="0000FF"/>
                </a:solidFill>
                <a:latin typeface="Times New Roman" pitchFamily="18" charset="0"/>
              </a:rPr>
              <a:t>Trả</a:t>
            </a:r>
            <a:r>
              <a:rPr lang="en-US" sz="2800" b="1" u="sng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b="1" u="sng" dirty="0" err="1">
                <a:solidFill>
                  <a:srgbClr val="0000FF"/>
                </a:solidFill>
                <a:latin typeface="Times New Roman" pitchFamily="18" charset="0"/>
              </a:rPr>
              <a:t>lời</a:t>
            </a:r>
            <a:endParaRPr lang="en-US" sz="2800" u="sng" dirty="0">
              <a:solidFill>
                <a:srgbClr val="0000FF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68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68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69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69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40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40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69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69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8" grpId="0"/>
      <p:bldP spid="36926" grpId="0" animBg="1"/>
      <p:bldP spid="36929" grpId="0" animBg="1"/>
      <p:bldP spid="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381000"/>
            <a:ext cx="8229600" cy="5745163"/>
          </a:xfrm>
          <a:solidFill>
            <a:srgbClr val="FF66CC"/>
          </a:solidFill>
          <a:ln>
            <a:solidFill>
              <a:srgbClr val="00FF00"/>
            </a:solidFill>
          </a:ln>
        </p:spPr>
        <p:txBody>
          <a:bodyPr>
            <a:normAutofit/>
          </a:bodyPr>
          <a:lstStyle/>
          <a:p>
            <a:pPr marL="609600" indent="-609600" algn="ctr" eaLnBrk="1" hangingPunct="1">
              <a:buFontTx/>
              <a:buNone/>
            </a:pPr>
            <a:r>
              <a:rPr lang="en-US" sz="2800" b="1" u="sng" dirty="0">
                <a:solidFill>
                  <a:srgbClr val="0000FF"/>
                </a:solidFill>
                <a:latin typeface="Times New Roman" pitchFamily="18" charset="0"/>
              </a:rPr>
              <a:t>HƯỚNG DẪN VỀ NHÀ</a:t>
            </a:r>
          </a:p>
          <a:p>
            <a:pPr marL="609600" indent="-609600" eaLnBrk="1" hangingPunct="1"/>
            <a:endParaRPr lang="en-US" sz="2800" b="1" i="1" dirty="0">
              <a:latin typeface="Times New Roman" pitchFamily="18" charset="0"/>
            </a:endParaRPr>
          </a:p>
          <a:p>
            <a:pPr marL="609600" indent="-609600" eaLnBrk="1" hangingPunct="1">
              <a:buFontTx/>
              <a:buNone/>
            </a:pPr>
            <a:endParaRPr lang="en-US" sz="2800" dirty="0"/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467544" y="914400"/>
            <a:ext cx="8208912" cy="4801314"/>
          </a:xfrm>
          <a:prstGeom prst="rect">
            <a:avLst/>
          </a:prstGeom>
          <a:solidFill>
            <a:srgbClr val="99FF66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algn="just">
              <a:spcBef>
                <a:spcPct val="50000"/>
              </a:spcBef>
            </a:pPr>
            <a:r>
              <a:rPr lang="en-US" sz="2400" b="1" dirty="0">
                <a:latin typeface="Times New Roman" pitchFamily="18" charset="0"/>
              </a:rPr>
              <a:t>- </a:t>
            </a:r>
            <a:r>
              <a:rPr lang="en-US" sz="2400" b="1" dirty="0" err="1">
                <a:latin typeface="Times New Roman" pitchFamily="18" charset="0"/>
              </a:rPr>
              <a:t>Học</a:t>
            </a:r>
            <a:r>
              <a:rPr lang="en-US" sz="2400" b="1" dirty="0">
                <a:latin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</a:rPr>
              <a:t>lí</a:t>
            </a:r>
            <a:r>
              <a:rPr lang="en-US" sz="2400" b="1" dirty="0">
                <a:latin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</a:rPr>
              <a:t>thuyết</a:t>
            </a:r>
            <a:r>
              <a:rPr lang="en-US" sz="2400" b="1" dirty="0">
                <a:latin typeface="Times New Roman" pitchFamily="18" charset="0"/>
              </a:rPr>
              <a:t>, </a:t>
            </a:r>
            <a:r>
              <a:rPr lang="en-US" sz="2400" b="1" dirty="0" err="1">
                <a:latin typeface="Times New Roman" pitchFamily="18" charset="0"/>
              </a:rPr>
              <a:t>xem</a:t>
            </a:r>
            <a:r>
              <a:rPr lang="en-US" sz="2400" b="1" dirty="0">
                <a:latin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</a:rPr>
              <a:t>các</a:t>
            </a:r>
            <a:r>
              <a:rPr lang="en-US" sz="2400" b="1" dirty="0">
                <a:latin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</a:rPr>
              <a:t>ví</a:t>
            </a:r>
            <a:r>
              <a:rPr lang="en-US" sz="2400" b="1" dirty="0">
                <a:latin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</a:rPr>
              <a:t>dụ</a:t>
            </a:r>
            <a:r>
              <a:rPr lang="en-US" sz="2400" b="1" dirty="0">
                <a:latin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</a:rPr>
              <a:t>và</a:t>
            </a:r>
            <a:r>
              <a:rPr lang="en-US" sz="2400" b="1" dirty="0">
                <a:latin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</a:rPr>
              <a:t>bài</a:t>
            </a:r>
            <a:r>
              <a:rPr lang="en-US" sz="2400" b="1" dirty="0">
                <a:latin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</a:rPr>
              <a:t>tập</a:t>
            </a:r>
            <a:r>
              <a:rPr lang="en-US" sz="2400" b="1" dirty="0">
                <a:latin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</a:rPr>
              <a:t>đã</a:t>
            </a:r>
            <a:r>
              <a:rPr lang="en-US" sz="2400" b="1" dirty="0">
                <a:latin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</a:rPr>
              <a:t>làm</a:t>
            </a:r>
            <a:endParaRPr lang="en-US" sz="2400" b="1" dirty="0">
              <a:latin typeface="Times New Roman" pitchFamily="18" charset="0"/>
            </a:endParaRPr>
          </a:p>
          <a:p>
            <a:pPr marL="342900" indent="-342900" algn="just">
              <a:spcBef>
                <a:spcPct val="50000"/>
              </a:spcBef>
            </a:pPr>
            <a:r>
              <a:rPr lang="en-US" sz="2400" b="1" dirty="0">
                <a:latin typeface="Times New Roman" pitchFamily="18" charset="0"/>
              </a:rPr>
              <a:t>- </a:t>
            </a:r>
            <a:r>
              <a:rPr lang="en-US" sz="2400" b="1" dirty="0" err="1">
                <a:latin typeface="Times New Roman" pitchFamily="18" charset="0"/>
              </a:rPr>
              <a:t>Làm</a:t>
            </a:r>
            <a:r>
              <a:rPr lang="en-US" sz="2400" b="1" dirty="0">
                <a:latin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</a:rPr>
              <a:t>bài</a:t>
            </a:r>
            <a:r>
              <a:rPr lang="en-US" sz="2400" b="1" dirty="0">
                <a:latin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</a:rPr>
              <a:t>tập</a:t>
            </a:r>
            <a:r>
              <a:rPr lang="en-US" sz="2400" b="1" dirty="0">
                <a:latin typeface="Times New Roman" pitchFamily="18" charset="0"/>
              </a:rPr>
              <a:t> 14 - 17 (tr.20 SGK).</a:t>
            </a:r>
          </a:p>
          <a:p>
            <a:pPr marL="342900" indent="-342900" algn="just">
              <a:spcBef>
                <a:spcPct val="50000"/>
              </a:spcBef>
            </a:pPr>
            <a:r>
              <a:rPr lang="en-US" sz="2400" b="1" dirty="0">
                <a:latin typeface="Times New Roman" pitchFamily="18" charset="0"/>
              </a:rPr>
              <a:t>- </a:t>
            </a:r>
            <a:r>
              <a:rPr lang="en-US" sz="2400" b="1" dirty="0" err="1">
                <a:latin typeface="Times New Roman" pitchFamily="18" charset="0"/>
              </a:rPr>
              <a:t>Làm</a:t>
            </a:r>
            <a:r>
              <a:rPr lang="en-US" sz="2400" b="1" dirty="0">
                <a:latin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</a:rPr>
              <a:t>bài</a:t>
            </a:r>
            <a:r>
              <a:rPr lang="en-US" sz="2400" b="1" dirty="0">
                <a:latin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</a:rPr>
              <a:t>tập</a:t>
            </a:r>
            <a:r>
              <a:rPr lang="en-US" sz="2400" b="1" dirty="0">
                <a:latin typeface="Times New Roman" pitchFamily="18" charset="0"/>
              </a:rPr>
              <a:t> 11, 12,  (</a:t>
            </a:r>
            <a:r>
              <a:rPr lang="en-US" sz="2400" b="1" dirty="0" err="1">
                <a:latin typeface="Times New Roman" pitchFamily="18" charset="0"/>
              </a:rPr>
              <a:t>trang</a:t>
            </a:r>
            <a:r>
              <a:rPr lang="en-US" sz="2400" b="1" dirty="0">
                <a:latin typeface="Times New Roman" pitchFamily="18" charset="0"/>
              </a:rPr>
              <a:t> 6) SBT.</a:t>
            </a:r>
          </a:p>
          <a:p>
            <a:pPr marL="342900" indent="-342900" algn="just">
              <a:spcBef>
                <a:spcPct val="50000"/>
              </a:spcBef>
            </a:pPr>
            <a:r>
              <a:rPr lang="en-US" sz="2400" b="1" dirty="0">
                <a:latin typeface="Times New Roman" pitchFamily="18" charset="0"/>
              </a:rPr>
              <a:t>- </a:t>
            </a:r>
            <a:r>
              <a:rPr lang="en-US" sz="2400" b="1" dirty="0" err="1">
                <a:latin typeface="Times New Roman" pitchFamily="18" charset="0"/>
              </a:rPr>
              <a:t>Chuẩn</a:t>
            </a:r>
            <a:r>
              <a:rPr lang="en-US" sz="2400" b="1" dirty="0">
                <a:latin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</a:rPr>
              <a:t>bị</a:t>
            </a:r>
            <a:r>
              <a:rPr lang="en-US" sz="2400" b="1" dirty="0">
                <a:latin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</a:rPr>
              <a:t>tiết</a:t>
            </a:r>
            <a:r>
              <a:rPr lang="en-US" sz="2400" b="1" dirty="0">
                <a:latin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</a:rPr>
              <a:t>sau</a:t>
            </a:r>
            <a:r>
              <a:rPr lang="en-US" sz="2400" b="1" dirty="0">
                <a:latin typeface="Times New Roman" pitchFamily="18" charset="0"/>
              </a:rPr>
              <a:t> “ </a:t>
            </a:r>
            <a:r>
              <a:rPr lang="en-US" sz="2400" b="1" dirty="0" err="1">
                <a:latin typeface="Times New Roman" pitchFamily="18" charset="0"/>
              </a:rPr>
              <a:t>Luyện</a:t>
            </a:r>
            <a:r>
              <a:rPr lang="en-US" sz="2400" b="1" dirty="0">
                <a:latin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</a:rPr>
              <a:t>tập</a:t>
            </a:r>
            <a:r>
              <a:rPr lang="en-US" sz="2400" b="1" dirty="0">
                <a:latin typeface="Times New Roman" pitchFamily="18" charset="0"/>
              </a:rPr>
              <a:t> ”</a:t>
            </a:r>
          </a:p>
          <a:p>
            <a:pPr marL="342900" indent="-342900" algn="just">
              <a:spcBef>
                <a:spcPct val="50000"/>
              </a:spcBef>
            </a:pPr>
            <a:r>
              <a:rPr lang="en-US" sz="2800" b="1" u="sng" dirty="0" err="1">
                <a:solidFill>
                  <a:srgbClr val="FF0000"/>
                </a:solidFill>
                <a:latin typeface="Times New Roman" pitchFamily="18" charset="0"/>
              </a:rPr>
              <a:t>Bài</a:t>
            </a:r>
            <a:r>
              <a:rPr lang="en-US" sz="2800" b="1" u="sng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b="1" u="sng" dirty="0" err="1">
                <a:solidFill>
                  <a:srgbClr val="FF0000"/>
                </a:solidFill>
                <a:latin typeface="Times New Roman" pitchFamily="18" charset="0"/>
              </a:rPr>
              <a:t>tập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</a:rPr>
              <a:t>: </a:t>
            </a:r>
            <a:r>
              <a:rPr lang="en-US" sz="2400" b="1" dirty="0" err="1">
                <a:solidFill>
                  <a:srgbClr val="990000"/>
                </a:solidFill>
                <a:latin typeface="Times New Roman" pitchFamily="18" charset="0"/>
              </a:rPr>
              <a:t>Thống</a:t>
            </a:r>
            <a:r>
              <a:rPr lang="en-US" sz="2400" b="1" dirty="0">
                <a:solidFill>
                  <a:srgbClr val="990000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990000"/>
                </a:solidFill>
                <a:latin typeface="Times New Roman" pitchFamily="18" charset="0"/>
              </a:rPr>
              <a:t>kê</a:t>
            </a:r>
            <a:r>
              <a:rPr lang="en-US" sz="2400" b="1" dirty="0">
                <a:solidFill>
                  <a:srgbClr val="990000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990000"/>
                </a:solidFill>
                <a:latin typeface="Times New Roman" pitchFamily="18" charset="0"/>
              </a:rPr>
              <a:t>điểm</a:t>
            </a:r>
            <a:r>
              <a:rPr lang="en-US" sz="2400" b="1" dirty="0">
                <a:solidFill>
                  <a:srgbClr val="990000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990000"/>
                </a:solidFill>
                <a:latin typeface="Times New Roman" pitchFamily="18" charset="0"/>
              </a:rPr>
              <a:t>các</a:t>
            </a:r>
            <a:r>
              <a:rPr lang="en-US" sz="2400" b="1" dirty="0">
                <a:solidFill>
                  <a:srgbClr val="990000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990000"/>
                </a:solidFill>
                <a:latin typeface="Times New Roman" pitchFamily="18" charset="0"/>
              </a:rPr>
              <a:t>môn</a:t>
            </a:r>
            <a:r>
              <a:rPr lang="en-US" sz="2400" b="1" dirty="0">
                <a:solidFill>
                  <a:srgbClr val="990000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990000"/>
                </a:solidFill>
                <a:latin typeface="Times New Roman" pitchFamily="18" charset="0"/>
              </a:rPr>
              <a:t>học</a:t>
            </a:r>
            <a:r>
              <a:rPr lang="en-US" sz="2400" b="1" dirty="0">
                <a:solidFill>
                  <a:srgbClr val="990000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990000"/>
                </a:solidFill>
                <a:latin typeface="Times New Roman" pitchFamily="18" charset="0"/>
              </a:rPr>
              <a:t>kì</a:t>
            </a:r>
            <a:r>
              <a:rPr lang="en-US" sz="2400" b="1" dirty="0">
                <a:solidFill>
                  <a:srgbClr val="990000"/>
                </a:solidFill>
                <a:latin typeface="Times New Roman" pitchFamily="18" charset="0"/>
              </a:rPr>
              <a:t> I </a:t>
            </a:r>
            <a:r>
              <a:rPr lang="en-US" sz="2400" b="1" dirty="0" err="1">
                <a:solidFill>
                  <a:srgbClr val="990000"/>
                </a:solidFill>
                <a:latin typeface="Times New Roman" pitchFamily="18" charset="0"/>
              </a:rPr>
              <a:t>của</a:t>
            </a:r>
            <a:r>
              <a:rPr lang="en-US" sz="2400" b="1" dirty="0">
                <a:solidFill>
                  <a:srgbClr val="990000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990000"/>
                </a:solidFill>
                <a:latin typeface="Times New Roman" pitchFamily="18" charset="0"/>
              </a:rPr>
              <a:t>em</a:t>
            </a:r>
            <a:r>
              <a:rPr lang="en-US" sz="2400" b="1" dirty="0">
                <a:solidFill>
                  <a:srgbClr val="990000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990000"/>
                </a:solidFill>
                <a:latin typeface="Times New Roman" pitchFamily="18" charset="0"/>
              </a:rPr>
              <a:t>và</a:t>
            </a:r>
            <a:r>
              <a:rPr lang="en-US" sz="2400" b="1" dirty="0">
                <a:solidFill>
                  <a:srgbClr val="990000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990000"/>
                </a:solidFill>
                <a:latin typeface="Times New Roman" pitchFamily="18" charset="0"/>
              </a:rPr>
              <a:t>bạn</a:t>
            </a:r>
            <a:r>
              <a:rPr lang="en-US" sz="2400" b="1" dirty="0">
                <a:solidFill>
                  <a:srgbClr val="990000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990000"/>
                </a:solidFill>
                <a:latin typeface="Times New Roman" pitchFamily="18" charset="0"/>
              </a:rPr>
              <a:t>cùng</a:t>
            </a:r>
            <a:r>
              <a:rPr lang="en-US" sz="2400" b="1" dirty="0">
                <a:solidFill>
                  <a:srgbClr val="990000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990000"/>
                </a:solidFill>
                <a:latin typeface="Times New Roman" pitchFamily="18" charset="0"/>
              </a:rPr>
              <a:t>bàn</a:t>
            </a:r>
            <a:r>
              <a:rPr lang="en-US" sz="2400" b="1" dirty="0">
                <a:solidFill>
                  <a:srgbClr val="990000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990000"/>
                </a:solidFill>
                <a:latin typeface="Times New Roman" pitchFamily="18" charset="0"/>
              </a:rPr>
              <a:t>với</a:t>
            </a:r>
            <a:r>
              <a:rPr lang="en-US" sz="2400" b="1" dirty="0">
                <a:solidFill>
                  <a:srgbClr val="990000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990000"/>
                </a:solidFill>
                <a:latin typeface="Times New Roman" pitchFamily="18" charset="0"/>
              </a:rPr>
              <a:t>em</a:t>
            </a:r>
            <a:r>
              <a:rPr lang="en-US" sz="2400" b="1" dirty="0">
                <a:solidFill>
                  <a:srgbClr val="990000"/>
                </a:solidFill>
                <a:latin typeface="Times New Roman" pitchFamily="18" charset="0"/>
              </a:rPr>
              <a:t>.</a:t>
            </a:r>
          </a:p>
          <a:p>
            <a:pPr marL="342900" indent="-342900" algn="just">
              <a:spcBef>
                <a:spcPct val="50000"/>
              </a:spcBef>
              <a:buFontTx/>
              <a:buAutoNum type="alphaLcParenR"/>
            </a:pPr>
            <a:r>
              <a:rPr lang="en-US" sz="2400" b="1" dirty="0" err="1">
                <a:solidFill>
                  <a:srgbClr val="990000"/>
                </a:solidFill>
                <a:latin typeface="Times New Roman" pitchFamily="18" charset="0"/>
              </a:rPr>
              <a:t>Tính</a:t>
            </a:r>
            <a:r>
              <a:rPr lang="en-US" sz="2400" b="1" dirty="0">
                <a:solidFill>
                  <a:srgbClr val="990000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990000"/>
                </a:solidFill>
                <a:latin typeface="Times New Roman" pitchFamily="18" charset="0"/>
              </a:rPr>
              <a:t>điểm</a:t>
            </a:r>
            <a:r>
              <a:rPr lang="en-US" sz="2400" b="1" dirty="0">
                <a:solidFill>
                  <a:srgbClr val="990000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990000"/>
                </a:solidFill>
                <a:latin typeface="Times New Roman" pitchFamily="18" charset="0"/>
              </a:rPr>
              <a:t>trung</a:t>
            </a:r>
            <a:r>
              <a:rPr lang="en-US" sz="2400" b="1" dirty="0">
                <a:solidFill>
                  <a:srgbClr val="990000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990000"/>
                </a:solidFill>
                <a:latin typeface="Times New Roman" pitchFamily="18" charset="0"/>
              </a:rPr>
              <a:t>bình</a:t>
            </a:r>
            <a:r>
              <a:rPr lang="en-US" sz="2400" b="1" dirty="0">
                <a:solidFill>
                  <a:srgbClr val="990000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990000"/>
                </a:solidFill>
                <a:latin typeface="Times New Roman" pitchFamily="18" charset="0"/>
              </a:rPr>
              <a:t>các</a:t>
            </a:r>
            <a:r>
              <a:rPr lang="en-US" sz="2400" b="1" dirty="0">
                <a:solidFill>
                  <a:srgbClr val="990000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990000"/>
                </a:solidFill>
                <a:latin typeface="Times New Roman" pitchFamily="18" charset="0"/>
              </a:rPr>
              <a:t>môn</a:t>
            </a:r>
            <a:r>
              <a:rPr lang="en-US" sz="2400" b="1" dirty="0">
                <a:solidFill>
                  <a:srgbClr val="990000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990000"/>
                </a:solidFill>
                <a:latin typeface="Times New Roman" pitchFamily="18" charset="0"/>
              </a:rPr>
              <a:t>của</a:t>
            </a:r>
            <a:r>
              <a:rPr lang="en-US" sz="2400" b="1" dirty="0">
                <a:solidFill>
                  <a:srgbClr val="990000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990000"/>
                </a:solidFill>
                <a:latin typeface="Times New Roman" pitchFamily="18" charset="0"/>
              </a:rPr>
              <a:t>bạn</a:t>
            </a:r>
            <a:r>
              <a:rPr lang="en-US" sz="2400" b="1" dirty="0">
                <a:solidFill>
                  <a:srgbClr val="990000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990000"/>
                </a:solidFill>
                <a:latin typeface="Times New Roman" pitchFamily="18" charset="0"/>
              </a:rPr>
              <a:t>và</a:t>
            </a:r>
            <a:r>
              <a:rPr lang="en-US" sz="2400" b="1" dirty="0">
                <a:solidFill>
                  <a:srgbClr val="990000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990000"/>
                </a:solidFill>
                <a:latin typeface="Times New Roman" pitchFamily="18" charset="0"/>
              </a:rPr>
              <a:t>em</a:t>
            </a:r>
            <a:r>
              <a:rPr lang="en-US" sz="2400" b="1" dirty="0">
                <a:solidFill>
                  <a:srgbClr val="990000"/>
                </a:solidFill>
                <a:latin typeface="Times New Roman" pitchFamily="18" charset="0"/>
              </a:rPr>
              <a:t>.</a:t>
            </a:r>
          </a:p>
          <a:p>
            <a:pPr marL="342900" indent="-342900" algn="just">
              <a:spcBef>
                <a:spcPct val="50000"/>
              </a:spcBef>
              <a:buFontTx/>
              <a:buAutoNum type="alphaLcParenR"/>
            </a:pPr>
            <a:r>
              <a:rPr lang="en-US" sz="2400" b="1" dirty="0" err="1">
                <a:solidFill>
                  <a:srgbClr val="990000"/>
                </a:solidFill>
                <a:latin typeface="Times New Roman" pitchFamily="18" charset="0"/>
              </a:rPr>
              <a:t>Có</a:t>
            </a:r>
            <a:r>
              <a:rPr lang="en-US" sz="2400" b="1" dirty="0">
                <a:solidFill>
                  <a:srgbClr val="990000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990000"/>
                </a:solidFill>
                <a:latin typeface="Times New Roman" pitchFamily="18" charset="0"/>
              </a:rPr>
              <a:t>nhận</a:t>
            </a:r>
            <a:r>
              <a:rPr lang="en-US" sz="2400" b="1" dirty="0">
                <a:solidFill>
                  <a:srgbClr val="990000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990000"/>
                </a:solidFill>
                <a:latin typeface="Times New Roman" pitchFamily="18" charset="0"/>
              </a:rPr>
              <a:t>xét</a:t>
            </a:r>
            <a:r>
              <a:rPr lang="en-US" sz="2400" b="1" dirty="0">
                <a:solidFill>
                  <a:srgbClr val="990000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990000"/>
                </a:solidFill>
                <a:latin typeface="Times New Roman" pitchFamily="18" charset="0"/>
              </a:rPr>
              <a:t>gì</a:t>
            </a:r>
            <a:r>
              <a:rPr lang="en-US" sz="2400" b="1" dirty="0">
                <a:solidFill>
                  <a:srgbClr val="990000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990000"/>
                </a:solidFill>
                <a:latin typeface="Times New Roman" pitchFamily="18" charset="0"/>
              </a:rPr>
              <a:t>về</a:t>
            </a:r>
            <a:r>
              <a:rPr lang="en-US" sz="2400" b="1" dirty="0">
                <a:solidFill>
                  <a:srgbClr val="990000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990000"/>
                </a:solidFill>
                <a:latin typeface="Times New Roman" pitchFamily="18" charset="0"/>
              </a:rPr>
              <a:t>kết</a:t>
            </a:r>
            <a:r>
              <a:rPr lang="en-US" sz="2400" b="1" dirty="0">
                <a:solidFill>
                  <a:srgbClr val="990000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990000"/>
                </a:solidFill>
                <a:latin typeface="Times New Roman" pitchFamily="18" charset="0"/>
              </a:rPr>
              <a:t>quả</a:t>
            </a:r>
            <a:r>
              <a:rPr lang="en-US" sz="2400" b="1" dirty="0">
                <a:solidFill>
                  <a:srgbClr val="990000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990000"/>
                </a:solidFill>
                <a:latin typeface="Times New Roman" pitchFamily="18" charset="0"/>
              </a:rPr>
              <a:t>và</a:t>
            </a:r>
            <a:r>
              <a:rPr lang="en-US" sz="2400" b="1" dirty="0">
                <a:solidFill>
                  <a:srgbClr val="990000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990000"/>
                </a:solidFill>
                <a:latin typeface="Times New Roman" pitchFamily="18" charset="0"/>
              </a:rPr>
              <a:t>khả</a:t>
            </a:r>
            <a:r>
              <a:rPr lang="en-US" sz="2400" b="1" dirty="0">
                <a:solidFill>
                  <a:srgbClr val="990000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990000"/>
                </a:solidFill>
                <a:latin typeface="Times New Roman" pitchFamily="18" charset="0"/>
              </a:rPr>
              <a:t>năng</a:t>
            </a:r>
            <a:r>
              <a:rPr lang="en-US" sz="2400" b="1" dirty="0">
                <a:solidFill>
                  <a:srgbClr val="990000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990000"/>
                </a:solidFill>
                <a:latin typeface="Times New Roman" pitchFamily="18" charset="0"/>
              </a:rPr>
              <a:t>học</a:t>
            </a:r>
            <a:r>
              <a:rPr lang="en-US" sz="2400" b="1" dirty="0">
                <a:solidFill>
                  <a:srgbClr val="990000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990000"/>
                </a:solidFill>
                <a:latin typeface="Times New Roman" pitchFamily="18" charset="0"/>
              </a:rPr>
              <a:t>tập</a:t>
            </a:r>
            <a:r>
              <a:rPr lang="en-US" sz="2400" b="1" dirty="0">
                <a:solidFill>
                  <a:srgbClr val="990000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990000"/>
                </a:solidFill>
                <a:latin typeface="Times New Roman" pitchFamily="18" charset="0"/>
              </a:rPr>
              <a:t>của</a:t>
            </a:r>
            <a:r>
              <a:rPr lang="en-US" sz="2400" b="1" dirty="0">
                <a:solidFill>
                  <a:srgbClr val="990000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990000"/>
                </a:solidFill>
                <a:latin typeface="Times New Roman" pitchFamily="18" charset="0"/>
              </a:rPr>
              <a:t>em</a:t>
            </a:r>
            <a:r>
              <a:rPr lang="en-US" sz="2400" b="1" dirty="0">
                <a:solidFill>
                  <a:srgbClr val="990000"/>
                </a:solidFill>
                <a:latin typeface="Times New Roman" pitchFamily="18" charset="0"/>
              </a:rPr>
              <a:t> </a:t>
            </a:r>
          </a:p>
          <a:p>
            <a:pPr marL="342900" indent="-342900" algn="just">
              <a:spcBef>
                <a:spcPct val="50000"/>
              </a:spcBef>
            </a:pPr>
            <a:r>
              <a:rPr lang="en-US" sz="2400" b="1" dirty="0" err="1">
                <a:solidFill>
                  <a:srgbClr val="990000"/>
                </a:solidFill>
                <a:latin typeface="Times New Roman" pitchFamily="18" charset="0"/>
              </a:rPr>
              <a:t>và</a:t>
            </a:r>
            <a:r>
              <a:rPr lang="en-US" sz="2400" b="1" dirty="0">
                <a:solidFill>
                  <a:srgbClr val="990000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990000"/>
                </a:solidFill>
                <a:latin typeface="Times New Roman" pitchFamily="18" charset="0"/>
              </a:rPr>
              <a:t>bạn</a:t>
            </a:r>
            <a:r>
              <a:rPr lang="en-US" sz="2400" b="1" dirty="0">
                <a:solidFill>
                  <a:srgbClr val="990000"/>
                </a:solidFill>
                <a:latin typeface="Times New Roman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789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1" grpId="0" build="p" animBg="1"/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37"/>
          <p:cNvSpPr>
            <a:spLocks noChangeArrowheads="1"/>
          </p:cNvSpPr>
          <p:nvPr/>
        </p:nvSpPr>
        <p:spPr bwMode="auto">
          <a:xfrm>
            <a:off x="2133600" y="57150"/>
            <a:ext cx="5105400" cy="762000"/>
          </a:xfrm>
          <a:prstGeom prst="flowChartAlternateProcess">
            <a:avLst/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b="1" dirty="0">
                <a:latin typeface="Times New Roman" pitchFamily="18" charset="0"/>
              </a:rPr>
              <a:t>KIỂM TRA BÀI CŨ</a:t>
            </a:r>
          </a:p>
        </p:txBody>
      </p:sp>
      <p:sp>
        <p:nvSpPr>
          <p:cNvPr id="5" name="AutoShape 71"/>
          <p:cNvSpPr>
            <a:spLocks noChangeArrowheads="1"/>
          </p:cNvSpPr>
          <p:nvPr/>
        </p:nvSpPr>
        <p:spPr bwMode="auto">
          <a:xfrm>
            <a:off x="381000" y="533400"/>
            <a:ext cx="1600200" cy="533400"/>
          </a:xfrm>
          <a:prstGeom prst="flowChartAlternateProcess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b="1" dirty="0" err="1">
                <a:latin typeface="Times New Roman" pitchFamily="18" charset="0"/>
              </a:rPr>
              <a:t>Câu</a:t>
            </a:r>
            <a:r>
              <a:rPr lang="en-US" sz="2400" b="1" dirty="0">
                <a:latin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</a:rPr>
              <a:t>hỏi</a:t>
            </a:r>
            <a:r>
              <a:rPr lang="en-US" sz="2400" b="1" dirty="0">
                <a:latin typeface="Times New Roman" pitchFamily="18" charset="0"/>
              </a:rPr>
              <a:t> </a:t>
            </a:r>
            <a:r>
              <a:rPr lang="en-US" sz="2800" dirty="0">
                <a:latin typeface="Times New Roman" pitchFamily="18" charset="0"/>
              </a:rPr>
              <a:t>:</a:t>
            </a:r>
          </a:p>
        </p:txBody>
      </p:sp>
      <p:sp>
        <p:nvSpPr>
          <p:cNvPr id="6" name="Rectangle 16"/>
          <p:cNvSpPr>
            <a:spLocks noChangeArrowheads="1"/>
          </p:cNvSpPr>
          <p:nvPr/>
        </p:nvSpPr>
        <p:spPr bwMode="auto">
          <a:xfrm>
            <a:off x="381000" y="1124744"/>
            <a:ext cx="8763000" cy="830997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 err="1">
                <a:latin typeface="Times New Roman" pitchFamily="18" charset="0"/>
              </a:rPr>
              <a:t>Điểm</a:t>
            </a:r>
            <a:r>
              <a:rPr lang="en-US" sz="2400" b="1" dirty="0">
                <a:latin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</a:rPr>
              <a:t>kiểm</a:t>
            </a:r>
            <a:r>
              <a:rPr lang="en-US" sz="2400" b="1" dirty="0">
                <a:latin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</a:rPr>
              <a:t>tra</a:t>
            </a:r>
            <a:r>
              <a:rPr lang="en-US" sz="2400" b="1" dirty="0">
                <a:latin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</a:rPr>
              <a:t>Toán</a:t>
            </a:r>
            <a:r>
              <a:rPr lang="en-US" sz="2400" b="1" dirty="0">
                <a:latin typeface="Times New Roman" pitchFamily="18" charset="0"/>
              </a:rPr>
              <a:t> (1 </a:t>
            </a:r>
            <a:r>
              <a:rPr lang="en-US" sz="2400" b="1" dirty="0" err="1">
                <a:latin typeface="Times New Roman" pitchFamily="18" charset="0"/>
              </a:rPr>
              <a:t>tiết</a:t>
            </a:r>
            <a:r>
              <a:rPr lang="en-US" sz="2400" b="1" dirty="0">
                <a:latin typeface="Times New Roman" pitchFamily="18" charset="0"/>
              </a:rPr>
              <a:t>) </a:t>
            </a:r>
            <a:r>
              <a:rPr lang="en-US" sz="2400" b="1" dirty="0" err="1">
                <a:latin typeface="Times New Roman" pitchFamily="18" charset="0"/>
              </a:rPr>
              <a:t>của</a:t>
            </a:r>
            <a:r>
              <a:rPr lang="en-US" sz="2400" b="1" dirty="0">
                <a:latin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</a:rPr>
              <a:t>học</a:t>
            </a:r>
            <a:r>
              <a:rPr lang="en-US" sz="2400" b="1" dirty="0">
                <a:latin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</a:rPr>
              <a:t>sinh</a:t>
            </a:r>
            <a:r>
              <a:rPr lang="en-US" sz="2400" b="1" dirty="0">
                <a:latin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</a:rPr>
              <a:t>lớp</a:t>
            </a:r>
            <a:r>
              <a:rPr lang="en-US" sz="2400" b="1" dirty="0">
                <a:latin typeface="Times New Roman" pitchFamily="18" charset="0"/>
              </a:rPr>
              <a:t> 7C </a:t>
            </a:r>
            <a:r>
              <a:rPr lang="en-US" sz="2400" b="1" dirty="0" err="1">
                <a:latin typeface="Times New Roman" pitchFamily="18" charset="0"/>
              </a:rPr>
              <a:t>được</a:t>
            </a:r>
            <a:r>
              <a:rPr lang="en-US" sz="2400" b="1" dirty="0">
                <a:latin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</a:rPr>
              <a:t>bạn</a:t>
            </a:r>
            <a:r>
              <a:rPr lang="en-US" sz="2400" b="1" dirty="0">
                <a:latin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</a:rPr>
              <a:t>lớp</a:t>
            </a:r>
            <a:r>
              <a:rPr lang="en-US" sz="2400" b="1" dirty="0">
                <a:latin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</a:rPr>
              <a:t>trưởng</a:t>
            </a:r>
            <a:r>
              <a:rPr lang="en-US" sz="2400" b="1" dirty="0">
                <a:latin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</a:rPr>
              <a:t>ghi</a:t>
            </a:r>
            <a:r>
              <a:rPr lang="en-US" sz="2400" b="1" dirty="0">
                <a:latin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</a:rPr>
              <a:t>lại</a:t>
            </a:r>
            <a:r>
              <a:rPr lang="en-US" sz="2400" b="1" dirty="0">
                <a:latin typeface="Times New Roman" pitchFamily="18" charset="0"/>
              </a:rPr>
              <a:t> ở </a:t>
            </a:r>
            <a:r>
              <a:rPr lang="en-US" sz="2400" b="1" dirty="0" err="1">
                <a:latin typeface="Times New Roman" pitchFamily="18" charset="0"/>
              </a:rPr>
              <a:t>bảng</a:t>
            </a:r>
            <a:r>
              <a:rPr lang="en-US" sz="2400" b="1" dirty="0">
                <a:latin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</a:rPr>
              <a:t>sau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</a:rPr>
              <a:t>:</a:t>
            </a:r>
          </a:p>
        </p:txBody>
      </p:sp>
      <p:graphicFrame>
        <p:nvGraphicFramePr>
          <p:cNvPr id="7" name="Group 37"/>
          <p:cNvGraphicFramePr>
            <a:graphicFrameLocks noGrp="1"/>
          </p:cNvGraphicFramePr>
          <p:nvPr/>
        </p:nvGraphicFramePr>
        <p:xfrm>
          <a:off x="323528" y="2204864"/>
          <a:ext cx="8532440" cy="2736304"/>
        </p:xfrm>
        <a:graphic>
          <a:graphicData uri="http://schemas.openxmlformats.org/drawingml/2006/table">
            <a:tbl>
              <a:tblPr/>
              <a:tblGrid>
                <a:gridCol w="853244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2736304">
                <a:tc>
                  <a:txBody>
                    <a:bodyPr/>
                    <a:lstStyle/>
                    <a:p>
                      <a:pPr marL="495300" marR="0" lvl="0" indent="-495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latin typeface="Times New Roman" pitchFamily="18" charset="0"/>
                        </a:rPr>
                        <a:t>  </a:t>
                      </a: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3          6           6           7           7          2         9           6</a:t>
                      </a:r>
                    </a:p>
                    <a:p>
                      <a:pPr marL="495300" marR="0" lvl="0" indent="-495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4          7           5           8          </a:t>
                      </a: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90700"/>
                          </a:solidFill>
                          <a:effectLst/>
                          <a:latin typeface="Times New Roman" pitchFamily="18" charset="0"/>
                        </a:rPr>
                        <a:t>10</a:t>
                      </a: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      9         8           7</a:t>
                      </a:r>
                    </a:p>
                    <a:p>
                      <a:pPr marL="495300" marR="0" lvl="0" indent="-495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7</a:t>
                      </a: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       7           6           6           5          8         2           8              </a:t>
                      </a:r>
                    </a:p>
                    <a:p>
                      <a:pPr marL="495300" marR="0" lvl="0" indent="-495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8          8           2           4           7          7         6           8     </a:t>
                      </a:r>
                    </a:p>
                    <a:p>
                      <a:pPr marL="495300" marR="0" lvl="0" indent="-495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5          6           6           3           8          8         4           7 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8" name="Rectangle 16"/>
          <p:cNvSpPr>
            <a:spLocks noChangeArrowheads="1"/>
          </p:cNvSpPr>
          <p:nvPr/>
        </p:nvSpPr>
        <p:spPr bwMode="auto">
          <a:xfrm>
            <a:off x="381000" y="4941169"/>
            <a:ext cx="87630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>
                <a:solidFill>
                  <a:srgbClr val="FF0000"/>
                </a:solidFill>
                <a:latin typeface="Times New Roman" pitchFamily="18" charset="0"/>
              </a:rPr>
              <a:t>a)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</a:rPr>
              <a:t>Dấu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</a:rPr>
              <a:t>hiệu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</a:rPr>
              <a:t> ở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</a:rPr>
              <a:t>đây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</a:rPr>
              <a:t>là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</a:rPr>
              <a:t>gì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</a:rPr>
              <a:t>?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</a:rPr>
              <a:t>Số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</a:rPr>
              <a:t>các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</a:rPr>
              <a:t>giá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</a:rPr>
              <a:t>trị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</a:rPr>
              <a:t>là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</a:rPr>
              <a:t>bao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</a:rPr>
              <a:t>nhiêu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</a:rPr>
              <a:t>?</a:t>
            </a:r>
          </a:p>
          <a:p>
            <a:pPr>
              <a:spcBef>
                <a:spcPct val="50000"/>
              </a:spcBef>
            </a:pPr>
            <a:r>
              <a:rPr lang="en-US" sz="3200" dirty="0">
                <a:solidFill>
                  <a:srgbClr val="FF0000"/>
                </a:solidFill>
                <a:latin typeface="Times New Roman" pitchFamily="18" charset="0"/>
              </a:rPr>
              <a:t>b)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</a:rPr>
              <a:t>Lập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</a:rPr>
              <a:t>bảng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</a:rPr>
              <a:t>tần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</a:rPr>
              <a:t>số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</a:rPr>
              <a:t> (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</a:rPr>
              <a:t>bảng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</a:rPr>
              <a:t>dọc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</a:rPr>
              <a:t> ).</a:t>
            </a:r>
            <a:endParaRPr lang="en-US" sz="2400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9" name="Text Box 199"/>
          <p:cNvSpPr txBox="1">
            <a:spLocks noChangeArrowheads="1"/>
          </p:cNvSpPr>
          <p:nvPr/>
        </p:nvSpPr>
        <p:spPr bwMode="auto">
          <a:xfrm rot="10800000" flipV="1">
            <a:off x="467544" y="2195282"/>
            <a:ext cx="43204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10" name="Text Box 199"/>
          <p:cNvSpPr txBox="1">
            <a:spLocks noChangeArrowheads="1"/>
          </p:cNvSpPr>
          <p:nvPr/>
        </p:nvSpPr>
        <p:spPr bwMode="auto">
          <a:xfrm rot="10800000" flipV="1">
            <a:off x="3851920" y="4257092"/>
            <a:ext cx="57606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11" name="Text Box 199"/>
          <p:cNvSpPr txBox="1">
            <a:spLocks noChangeArrowheads="1"/>
          </p:cNvSpPr>
          <p:nvPr/>
        </p:nvSpPr>
        <p:spPr bwMode="auto">
          <a:xfrm rot="10800000" flipV="1">
            <a:off x="6084168" y="2204864"/>
            <a:ext cx="50405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12" name="Text Box 199"/>
          <p:cNvSpPr txBox="1">
            <a:spLocks noChangeArrowheads="1"/>
          </p:cNvSpPr>
          <p:nvPr/>
        </p:nvSpPr>
        <p:spPr bwMode="auto">
          <a:xfrm rot="10800000" flipV="1">
            <a:off x="3851920" y="3717032"/>
            <a:ext cx="57606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13" name="Text Box 199"/>
          <p:cNvSpPr txBox="1">
            <a:spLocks noChangeArrowheads="1"/>
          </p:cNvSpPr>
          <p:nvPr/>
        </p:nvSpPr>
        <p:spPr bwMode="auto">
          <a:xfrm rot="10800000" flipV="1">
            <a:off x="467544" y="2726922"/>
            <a:ext cx="72008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14" name="Text Box 199"/>
          <p:cNvSpPr txBox="1">
            <a:spLocks noChangeArrowheads="1"/>
          </p:cNvSpPr>
          <p:nvPr/>
        </p:nvSpPr>
        <p:spPr bwMode="auto">
          <a:xfrm rot="10800000" flipV="1">
            <a:off x="7092280" y="4221088"/>
            <a:ext cx="64807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15" name="Text Box 199"/>
          <p:cNvSpPr txBox="1">
            <a:spLocks noChangeArrowheads="1"/>
          </p:cNvSpPr>
          <p:nvPr/>
        </p:nvSpPr>
        <p:spPr bwMode="auto">
          <a:xfrm rot="10800000" flipV="1">
            <a:off x="4932040" y="3212976"/>
            <a:ext cx="50405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  <p:sp>
        <p:nvSpPr>
          <p:cNvPr id="17" name="Text Box 199"/>
          <p:cNvSpPr txBox="1">
            <a:spLocks noChangeArrowheads="1"/>
          </p:cNvSpPr>
          <p:nvPr/>
        </p:nvSpPr>
        <p:spPr bwMode="auto">
          <a:xfrm rot="10800000" flipV="1">
            <a:off x="2627784" y="2708920"/>
            <a:ext cx="50405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  <p:sp>
        <p:nvSpPr>
          <p:cNvPr id="18" name="Text Box 199"/>
          <p:cNvSpPr txBox="1">
            <a:spLocks noChangeArrowheads="1"/>
          </p:cNvSpPr>
          <p:nvPr/>
        </p:nvSpPr>
        <p:spPr bwMode="auto">
          <a:xfrm rot="10800000" flipV="1">
            <a:off x="395536" y="4247510"/>
            <a:ext cx="64807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  <p:sp>
        <p:nvSpPr>
          <p:cNvPr id="19" name="Text Box 199"/>
          <p:cNvSpPr txBox="1">
            <a:spLocks noChangeArrowheads="1"/>
          </p:cNvSpPr>
          <p:nvPr/>
        </p:nvSpPr>
        <p:spPr bwMode="auto">
          <a:xfrm rot="10800000" flipV="1">
            <a:off x="1475656" y="2195282"/>
            <a:ext cx="50405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6</a:t>
            </a:r>
          </a:p>
        </p:txBody>
      </p:sp>
      <p:sp>
        <p:nvSpPr>
          <p:cNvPr id="20" name="Text Box 199"/>
          <p:cNvSpPr txBox="1">
            <a:spLocks noChangeArrowheads="1"/>
          </p:cNvSpPr>
          <p:nvPr/>
        </p:nvSpPr>
        <p:spPr bwMode="auto">
          <a:xfrm rot="10800000" flipV="1">
            <a:off x="2627784" y="2204864"/>
            <a:ext cx="50405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6</a:t>
            </a:r>
          </a:p>
        </p:txBody>
      </p:sp>
      <p:sp>
        <p:nvSpPr>
          <p:cNvPr id="21" name="Text Box 199"/>
          <p:cNvSpPr txBox="1">
            <a:spLocks noChangeArrowheads="1"/>
          </p:cNvSpPr>
          <p:nvPr/>
        </p:nvSpPr>
        <p:spPr bwMode="auto">
          <a:xfrm rot="10800000" flipV="1">
            <a:off x="2627784" y="3239398"/>
            <a:ext cx="50405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6</a:t>
            </a:r>
          </a:p>
        </p:txBody>
      </p:sp>
      <p:sp>
        <p:nvSpPr>
          <p:cNvPr id="22" name="Text Box 199"/>
          <p:cNvSpPr txBox="1">
            <a:spLocks noChangeArrowheads="1"/>
          </p:cNvSpPr>
          <p:nvPr/>
        </p:nvSpPr>
        <p:spPr bwMode="auto">
          <a:xfrm rot="10800000" flipV="1">
            <a:off x="8100392" y="2204864"/>
            <a:ext cx="104360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6</a:t>
            </a:r>
          </a:p>
        </p:txBody>
      </p:sp>
      <p:sp>
        <p:nvSpPr>
          <p:cNvPr id="23" name="Text Box 199"/>
          <p:cNvSpPr txBox="1">
            <a:spLocks noChangeArrowheads="1"/>
          </p:cNvSpPr>
          <p:nvPr/>
        </p:nvSpPr>
        <p:spPr bwMode="auto">
          <a:xfrm rot="10800000" flipV="1">
            <a:off x="2627784" y="4221088"/>
            <a:ext cx="50405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6</a:t>
            </a:r>
          </a:p>
        </p:txBody>
      </p:sp>
      <p:sp>
        <p:nvSpPr>
          <p:cNvPr id="24" name="Text Box 199"/>
          <p:cNvSpPr txBox="1">
            <a:spLocks noChangeArrowheads="1"/>
          </p:cNvSpPr>
          <p:nvPr/>
        </p:nvSpPr>
        <p:spPr bwMode="auto">
          <a:xfrm rot="10800000" flipV="1">
            <a:off x="1475656" y="4221088"/>
            <a:ext cx="50405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6</a:t>
            </a:r>
          </a:p>
        </p:txBody>
      </p:sp>
      <p:sp>
        <p:nvSpPr>
          <p:cNvPr id="25" name="Text Box 199"/>
          <p:cNvSpPr txBox="1">
            <a:spLocks noChangeArrowheads="1"/>
          </p:cNvSpPr>
          <p:nvPr/>
        </p:nvSpPr>
        <p:spPr bwMode="auto">
          <a:xfrm rot="10800000" flipV="1">
            <a:off x="6948264" y="3717032"/>
            <a:ext cx="50405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6</a:t>
            </a:r>
          </a:p>
        </p:txBody>
      </p:sp>
      <p:sp>
        <p:nvSpPr>
          <p:cNvPr id="26" name="Text Box 199"/>
          <p:cNvSpPr txBox="1">
            <a:spLocks noChangeArrowheads="1"/>
          </p:cNvSpPr>
          <p:nvPr/>
        </p:nvSpPr>
        <p:spPr bwMode="auto">
          <a:xfrm rot="10800000" flipV="1">
            <a:off x="3779912" y="3212976"/>
            <a:ext cx="57606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6</a:t>
            </a:r>
          </a:p>
        </p:txBody>
      </p:sp>
      <p:sp>
        <p:nvSpPr>
          <p:cNvPr id="27" name="Text Box 199"/>
          <p:cNvSpPr txBox="1">
            <a:spLocks noChangeArrowheads="1"/>
          </p:cNvSpPr>
          <p:nvPr/>
        </p:nvSpPr>
        <p:spPr bwMode="auto">
          <a:xfrm rot="10800000" flipV="1">
            <a:off x="3779912" y="2204864"/>
            <a:ext cx="50405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00FF00"/>
                </a:solidFill>
                <a:latin typeface="Times New Roman" pitchFamily="18" charset="0"/>
                <a:cs typeface="Times New Roman" pitchFamily="18" charset="0"/>
              </a:rPr>
              <a:t>7</a:t>
            </a:r>
          </a:p>
        </p:txBody>
      </p:sp>
      <p:sp>
        <p:nvSpPr>
          <p:cNvPr id="28" name="Text Box 199"/>
          <p:cNvSpPr txBox="1">
            <a:spLocks noChangeArrowheads="1"/>
          </p:cNvSpPr>
          <p:nvPr/>
        </p:nvSpPr>
        <p:spPr bwMode="auto">
          <a:xfrm rot="10800000" flipV="1">
            <a:off x="6012160" y="3717032"/>
            <a:ext cx="57606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00FF00"/>
                </a:solidFill>
                <a:latin typeface="Times New Roman" pitchFamily="18" charset="0"/>
                <a:cs typeface="Times New Roman" pitchFamily="18" charset="0"/>
              </a:rPr>
              <a:t>7</a:t>
            </a:r>
          </a:p>
        </p:txBody>
      </p:sp>
      <p:sp>
        <p:nvSpPr>
          <p:cNvPr id="29" name="Text Box 199"/>
          <p:cNvSpPr txBox="1">
            <a:spLocks noChangeArrowheads="1"/>
          </p:cNvSpPr>
          <p:nvPr/>
        </p:nvSpPr>
        <p:spPr bwMode="auto">
          <a:xfrm rot="10800000" flipV="1">
            <a:off x="4932040" y="3717032"/>
            <a:ext cx="50405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00FF00"/>
                </a:solidFill>
                <a:latin typeface="Times New Roman" pitchFamily="18" charset="0"/>
                <a:cs typeface="Times New Roman" pitchFamily="18" charset="0"/>
              </a:rPr>
              <a:t>7</a:t>
            </a:r>
          </a:p>
        </p:txBody>
      </p:sp>
      <p:sp>
        <p:nvSpPr>
          <p:cNvPr id="30" name="Text Box 199"/>
          <p:cNvSpPr txBox="1">
            <a:spLocks noChangeArrowheads="1"/>
          </p:cNvSpPr>
          <p:nvPr/>
        </p:nvSpPr>
        <p:spPr bwMode="auto">
          <a:xfrm rot="10800000" flipV="1">
            <a:off x="1475656" y="2708920"/>
            <a:ext cx="50405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00FF00"/>
                </a:solidFill>
                <a:latin typeface="Times New Roman" pitchFamily="18" charset="0"/>
                <a:cs typeface="Times New Roman" pitchFamily="18" charset="0"/>
              </a:rPr>
              <a:t>7</a:t>
            </a:r>
          </a:p>
        </p:txBody>
      </p:sp>
      <p:sp>
        <p:nvSpPr>
          <p:cNvPr id="31" name="Text Box 199"/>
          <p:cNvSpPr txBox="1">
            <a:spLocks noChangeArrowheads="1"/>
          </p:cNvSpPr>
          <p:nvPr/>
        </p:nvSpPr>
        <p:spPr bwMode="auto">
          <a:xfrm rot="10800000" flipV="1">
            <a:off x="1475656" y="3212976"/>
            <a:ext cx="50405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00FF00"/>
                </a:solidFill>
                <a:latin typeface="Times New Roman" pitchFamily="18" charset="0"/>
                <a:cs typeface="Times New Roman" pitchFamily="18" charset="0"/>
              </a:rPr>
              <a:t>7</a:t>
            </a:r>
          </a:p>
        </p:txBody>
      </p:sp>
      <p:sp>
        <p:nvSpPr>
          <p:cNvPr id="32" name="Text Box 199"/>
          <p:cNvSpPr txBox="1">
            <a:spLocks noChangeArrowheads="1"/>
          </p:cNvSpPr>
          <p:nvPr/>
        </p:nvSpPr>
        <p:spPr bwMode="auto">
          <a:xfrm rot="10800000" flipV="1">
            <a:off x="4932040" y="2204864"/>
            <a:ext cx="64807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00FF00"/>
                </a:solidFill>
                <a:latin typeface="Times New Roman" pitchFamily="18" charset="0"/>
                <a:cs typeface="Times New Roman" pitchFamily="18" charset="0"/>
              </a:rPr>
              <a:t>7</a:t>
            </a:r>
          </a:p>
        </p:txBody>
      </p:sp>
      <p:sp>
        <p:nvSpPr>
          <p:cNvPr id="33" name="Text Box 199"/>
          <p:cNvSpPr txBox="1">
            <a:spLocks noChangeArrowheads="1"/>
          </p:cNvSpPr>
          <p:nvPr/>
        </p:nvSpPr>
        <p:spPr bwMode="auto">
          <a:xfrm rot="10800000" flipV="1">
            <a:off x="8172400" y="2708920"/>
            <a:ext cx="50405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00FF00"/>
                </a:solidFill>
                <a:latin typeface="Times New Roman" pitchFamily="18" charset="0"/>
                <a:cs typeface="Times New Roman" pitchFamily="18" charset="0"/>
              </a:rPr>
              <a:t>7</a:t>
            </a:r>
          </a:p>
        </p:txBody>
      </p:sp>
      <p:sp>
        <p:nvSpPr>
          <p:cNvPr id="34" name="Text Box 199"/>
          <p:cNvSpPr txBox="1">
            <a:spLocks noChangeArrowheads="1"/>
          </p:cNvSpPr>
          <p:nvPr/>
        </p:nvSpPr>
        <p:spPr bwMode="auto">
          <a:xfrm rot="10800000" flipV="1">
            <a:off x="8172400" y="4221088"/>
            <a:ext cx="64807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00FF00"/>
                </a:solidFill>
                <a:latin typeface="Times New Roman" pitchFamily="18" charset="0"/>
                <a:cs typeface="Times New Roman" pitchFamily="18" charset="0"/>
              </a:rPr>
              <a:t>7</a:t>
            </a:r>
          </a:p>
        </p:txBody>
      </p:sp>
      <p:sp>
        <p:nvSpPr>
          <p:cNvPr id="35" name="Text Box 199"/>
          <p:cNvSpPr txBox="1">
            <a:spLocks noChangeArrowheads="1"/>
          </p:cNvSpPr>
          <p:nvPr/>
        </p:nvSpPr>
        <p:spPr bwMode="auto">
          <a:xfrm rot="10800000" flipV="1">
            <a:off x="3779912" y="2708920"/>
            <a:ext cx="50405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8</a:t>
            </a:r>
          </a:p>
        </p:txBody>
      </p:sp>
      <p:sp>
        <p:nvSpPr>
          <p:cNvPr id="36" name="Text Box 199"/>
          <p:cNvSpPr txBox="1">
            <a:spLocks noChangeArrowheads="1"/>
          </p:cNvSpPr>
          <p:nvPr/>
        </p:nvSpPr>
        <p:spPr bwMode="auto">
          <a:xfrm rot="10800000" flipV="1">
            <a:off x="1475656" y="3717032"/>
            <a:ext cx="50405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8</a:t>
            </a:r>
          </a:p>
        </p:txBody>
      </p:sp>
      <p:sp>
        <p:nvSpPr>
          <p:cNvPr id="37" name="Text Box 199"/>
          <p:cNvSpPr txBox="1">
            <a:spLocks noChangeArrowheads="1"/>
          </p:cNvSpPr>
          <p:nvPr/>
        </p:nvSpPr>
        <p:spPr bwMode="auto">
          <a:xfrm rot="10800000" flipV="1">
            <a:off x="4932040" y="4257092"/>
            <a:ext cx="57606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8</a:t>
            </a:r>
          </a:p>
        </p:txBody>
      </p:sp>
      <p:sp>
        <p:nvSpPr>
          <p:cNvPr id="38" name="Text Box 199"/>
          <p:cNvSpPr txBox="1">
            <a:spLocks noChangeArrowheads="1"/>
          </p:cNvSpPr>
          <p:nvPr/>
        </p:nvSpPr>
        <p:spPr bwMode="auto">
          <a:xfrm rot="10800000" flipV="1">
            <a:off x="6012160" y="3212976"/>
            <a:ext cx="50405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8</a:t>
            </a:r>
          </a:p>
        </p:txBody>
      </p:sp>
      <p:sp>
        <p:nvSpPr>
          <p:cNvPr id="39" name="Text Box 199"/>
          <p:cNvSpPr txBox="1">
            <a:spLocks noChangeArrowheads="1"/>
          </p:cNvSpPr>
          <p:nvPr/>
        </p:nvSpPr>
        <p:spPr bwMode="auto">
          <a:xfrm rot="10800000" flipV="1">
            <a:off x="7020272" y="2708920"/>
            <a:ext cx="50405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8</a:t>
            </a:r>
          </a:p>
        </p:txBody>
      </p:sp>
      <p:sp>
        <p:nvSpPr>
          <p:cNvPr id="40" name="Text Box 199"/>
          <p:cNvSpPr txBox="1">
            <a:spLocks noChangeArrowheads="1"/>
          </p:cNvSpPr>
          <p:nvPr/>
        </p:nvSpPr>
        <p:spPr bwMode="auto">
          <a:xfrm rot="10800000" flipV="1">
            <a:off x="6012160" y="4221088"/>
            <a:ext cx="50405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8</a:t>
            </a:r>
          </a:p>
        </p:txBody>
      </p:sp>
      <p:sp>
        <p:nvSpPr>
          <p:cNvPr id="41" name="Text Box 199"/>
          <p:cNvSpPr txBox="1">
            <a:spLocks noChangeArrowheads="1"/>
          </p:cNvSpPr>
          <p:nvPr/>
        </p:nvSpPr>
        <p:spPr bwMode="auto">
          <a:xfrm rot="10800000" flipV="1">
            <a:off x="395536" y="3717032"/>
            <a:ext cx="50405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8</a:t>
            </a:r>
          </a:p>
        </p:txBody>
      </p:sp>
      <p:sp>
        <p:nvSpPr>
          <p:cNvPr id="42" name="Text Box 199"/>
          <p:cNvSpPr txBox="1">
            <a:spLocks noChangeArrowheads="1"/>
          </p:cNvSpPr>
          <p:nvPr/>
        </p:nvSpPr>
        <p:spPr bwMode="auto">
          <a:xfrm rot="10800000" flipV="1">
            <a:off x="8172400" y="3212976"/>
            <a:ext cx="50405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8</a:t>
            </a:r>
          </a:p>
        </p:txBody>
      </p:sp>
      <p:sp>
        <p:nvSpPr>
          <p:cNvPr id="43" name="Text Box 199"/>
          <p:cNvSpPr txBox="1">
            <a:spLocks noChangeArrowheads="1"/>
          </p:cNvSpPr>
          <p:nvPr/>
        </p:nvSpPr>
        <p:spPr bwMode="auto">
          <a:xfrm rot="10800000" flipV="1">
            <a:off x="8172400" y="3717032"/>
            <a:ext cx="50405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8</a:t>
            </a:r>
          </a:p>
        </p:txBody>
      </p:sp>
      <p:sp>
        <p:nvSpPr>
          <p:cNvPr id="44" name="Text Box 199"/>
          <p:cNvSpPr txBox="1">
            <a:spLocks noChangeArrowheads="1"/>
          </p:cNvSpPr>
          <p:nvPr/>
        </p:nvSpPr>
        <p:spPr bwMode="auto">
          <a:xfrm rot="10800000" flipV="1">
            <a:off x="2699792" y="3717032"/>
            <a:ext cx="50405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45" name="Text Box 199"/>
          <p:cNvSpPr txBox="1">
            <a:spLocks noChangeArrowheads="1"/>
          </p:cNvSpPr>
          <p:nvPr/>
        </p:nvSpPr>
        <p:spPr bwMode="auto">
          <a:xfrm rot="10800000" flipV="1">
            <a:off x="7092280" y="3212976"/>
            <a:ext cx="50405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47" name="Text Box 199"/>
          <p:cNvSpPr txBox="1">
            <a:spLocks noChangeArrowheads="1"/>
          </p:cNvSpPr>
          <p:nvPr/>
        </p:nvSpPr>
        <p:spPr bwMode="auto">
          <a:xfrm rot="10800000" flipV="1">
            <a:off x="6084168" y="2708920"/>
            <a:ext cx="50405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9</a:t>
            </a:r>
          </a:p>
        </p:txBody>
      </p:sp>
      <p:sp>
        <p:nvSpPr>
          <p:cNvPr id="48" name="Text Box 199"/>
          <p:cNvSpPr txBox="1">
            <a:spLocks noChangeArrowheads="1"/>
          </p:cNvSpPr>
          <p:nvPr/>
        </p:nvSpPr>
        <p:spPr bwMode="auto">
          <a:xfrm rot="10800000" flipV="1">
            <a:off x="7092280" y="2204864"/>
            <a:ext cx="50405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9</a:t>
            </a:r>
          </a:p>
        </p:txBody>
      </p:sp>
      <p:sp>
        <p:nvSpPr>
          <p:cNvPr id="49" name="Text Box 199"/>
          <p:cNvSpPr txBox="1">
            <a:spLocks noChangeArrowheads="1"/>
          </p:cNvSpPr>
          <p:nvPr/>
        </p:nvSpPr>
        <p:spPr bwMode="auto">
          <a:xfrm rot="10800000" flipV="1">
            <a:off x="4860032" y="2708920"/>
            <a:ext cx="64807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10</a:t>
            </a:r>
          </a:p>
        </p:txBody>
      </p:sp>
      <p:sp>
        <p:nvSpPr>
          <p:cNvPr id="50" name="Text Box 199"/>
          <p:cNvSpPr txBox="1">
            <a:spLocks noChangeArrowheads="1"/>
          </p:cNvSpPr>
          <p:nvPr/>
        </p:nvSpPr>
        <p:spPr bwMode="auto">
          <a:xfrm rot="10800000" flipV="1">
            <a:off x="395536" y="3212976"/>
            <a:ext cx="50405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00FF00"/>
                </a:solidFill>
                <a:latin typeface="Times New Roman" pitchFamily="18" charset="0"/>
                <a:cs typeface="Times New Roman" pitchFamily="18" charset="0"/>
              </a:rPr>
              <a:t>7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6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1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5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6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3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4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7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8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3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4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/>
      <p:bldP spid="47" grpId="0"/>
      <p:bldP spid="48" grpId="0"/>
      <p:bldP spid="49" grpId="0"/>
      <p:bldP spid="5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loud 10"/>
          <p:cNvSpPr/>
          <p:nvPr/>
        </p:nvSpPr>
        <p:spPr>
          <a:xfrm>
            <a:off x="323528" y="0"/>
            <a:ext cx="1259632" cy="1628800"/>
          </a:xfrm>
          <a:prstGeom prst="cloud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cxnSp>
        <p:nvCxnSpPr>
          <p:cNvPr id="13" name="Curved Connector 12"/>
          <p:cNvCxnSpPr/>
          <p:nvPr/>
        </p:nvCxnSpPr>
        <p:spPr>
          <a:xfrm>
            <a:off x="1475656" y="980728"/>
            <a:ext cx="864096" cy="792088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loud 15"/>
          <p:cNvSpPr/>
          <p:nvPr/>
        </p:nvSpPr>
        <p:spPr>
          <a:xfrm>
            <a:off x="1979712" y="188640"/>
            <a:ext cx="6984776" cy="3312368"/>
          </a:xfrm>
          <a:prstGeom prst="cloud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>
              <a:solidFill>
                <a:schemeClr val="tx1"/>
              </a:solidFill>
              <a:latin typeface="Times" pitchFamily="34" charset="0"/>
              <a:cs typeface="Times" pitchFamily="34" charset="0"/>
            </a:endParaRPr>
          </a:p>
          <a:p>
            <a:pPr algn="ctr"/>
            <a:r>
              <a:rPr lang="en-US" sz="2400" dirty="0" err="1">
                <a:solidFill>
                  <a:schemeClr val="tx1"/>
                </a:solidFill>
                <a:latin typeface="Times" pitchFamily="34" charset="0"/>
                <a:cs typeface="Times" pitchFamily="34" charset="0"/>
              </a:rPr>
              <a:t>Vậy</a:t>
            </a:r>
            <a:r>
              <a:rPr lang="en-US" sz="2400" dirty="0">
                <a:solidFill>
                  <a:schemeClr val="tx1"/>
                </a:solidFill>
                <a:latin typeface="Times" pitchFamily="34" charset="0"/>
                <a:cs typeface="Times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" pitchFamily="34" charset="0"/>
                <a:cs typeface="Times" pitchFamily="34" charset="0"/>
              </a:rPr>
              <a:t>thì</a:t>
            </a:r>
            <a:r>
              <a:rPr lang="en-US" sz="2400" dirty="0">
                <a:solidFill>
                  <a:schemeClr val="tx1"/>
                </a:solidFill>
                <a:latin typeface="Times" pitchFamily="34" charset="0"/>
                <a:cs typeface="Times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" pitchFamily="34" charset="0"/>
                <a:cs typeface="Times" pitchFamily="34" charset="0"/>
              </a:rPr>
              <a:t>làm</a:t>
            </a:r>
            <a:r>
              <a:rPr lang="en-US" sz="2400" dirty="0">
                <a:solidFill>
                  <a:schemeClr val="tx1"/>
                </a:solidFill>
                <a:latin typeface="Times" pitchFamily="34" charset="0"/>
                <a:cs typeface="Times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" pitchFamily="34" charset="0"/>
                <a:cs typeface="Times" pitchFamily="34" charset="0"/>
              </a:rPr>
              <a:t>sao</a:t>
            </a:r>
            <a:r>
              <a:rPr lang="en-US" sz="2400" dirty="0">
                <a:solidFill>
                  <a:schemeClr val="tx1"/>
                </a:solidFill>
                <a:latin typeface="Times" pitchFamily="34" charset="0"/>
                <a:cs typeface="Times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" pitchFamily="34" charset="0"/>
                <a:cs typeface="Times" pitchFamily="34" charset="0"/>
              </a:rPr>
              <a:t>để</a:t>
            </a:r>
            <a:r>
              <a:rPr lang="en-US" sz="2400" dirty="0">
                <a:solidFill>
                  <a:schemeClr val="tx1"/>
                </a:solidFill>
                <a:latin typeface="Times" pitchFamily="34" charset="0"/>
                <a:cs typeface="Times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" pitchFamily="34" charset="0"/>
                <a:cs typeface="Times" pitchFamily="34" charset="0"/>
              </a:rPr>
              <a:t>biết</a:t>
            </a:r>
            <a:r>
              <a:rPr lang="en-US" sz="2400" dirty="0">
                <a:solidFill>
                  <a:schemeClr val="tx1"/>
                </a:solidFill>
                <a:latin typeface="Times" pitchFamily="34" charset="0"/>
                <a:cs typeface="Times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" pitchFamily="34" charset="0"/>
                <a:cs typeface="Times" pitchFamily="34" charset="0"/>
              </a:rPr>
              <a:t>được</a:t>
            </a:r>
            <a:endParaRPr lang="en-US" sz="2400" dirty="0">
              <a:solidFill>
                <a:schemeClr val="tx1"/>
              </a:solidFill>
              <a:latin typeface="Times" pitchFamily="34" charset="0"/>
              <a:cs typeface="Times" pitchFamily="34" charset="0"/>
            </a:endParaRPr>
          </a:p>
          <a:p>
            <a:pPr algn="ctr"/>
            <a:r>
              <a:rPr lang="en-US" sz="2400" dirty="0">
                <a:solidFill>
                  <a:schemeClr val="tx1"/>
                </a:solidFill>
                <a:latin typeface="Times" pitchFamily="34" charset="0"/>
                <a:cs typeface="Times" pitchFamily="34" charset="0"/>
              </a:rPr>
              <a:t> </a:t>
            </a:r>
            <a:r>
              <a:rPr lang="en-US" sz="2400" u="sng" dirty="0" err="1">
                <a:solidFill>
                  <a:schemeClr val="tx1"/>
                </a:solidFill>
                <a:latin typeface="Times" pitchFamily="34" charset="0"/>
                <a:cs typeface="Times" pitchFamily="34" charset="0"/>
              </a:rPr>
              <a:t>điểm</a:t>
            </a:r>
            <a:r>
              <a:rPr lang="en-US" sz="2400" u="sng" dirty="0">
                <a:solidFill>
                  <a:schemeClr val="tx1"/>
                </a:solidFill>
                <a:latin typeface="Times" pitchFamily="34" charset="0"/>
                <a:cs typeface="Times" pitchFamily="34" charset="0"/>
              </a:rPr>
              <a:t> </a:t>
            </a:r>
            <a:r>
              <a:rPr lang="en-US" sz="2400" u="sng" dirty="0" err="1">
                <a:solidFill>
                  <a:schemeClr val="tx1"/>
                </a:solidFill>
                <a:latin typeface="Times" pitchFamily="34" charset="0"/>
                <a:cs typeface="Times" pitchFamily="34" charset="0"/>
              </a:rPr>
              <a:t>trung</a:t>
            </a:r>
            <a:r>
              <a:rPr lang="en-US" sz="2400" u="sng" dirty="0">
                <a:solidFill>
                  <a:schemeClr val="tx1"/>
                </a:solidFill>
                <a:latin typeface="Times" pitchFamily="34" charset="0"/>
                <a:cs typeface="Times" pitchFamily="34" charset="0"/>
              </a:rPr>
              <a:t> </a:t>
            </a:r>
            <a:r>
              <a:rPr lang="en-US" sz="2400" u="sng" dirty="0" err="1">
                <a:solidFill>
                  <a:schemeClr val="tx1"/>
                </a:solidFill>
                <a:latin typeface="Times" pitchFamily="34" charset="0"/>
                <a:cs typeface="Times" pitchFamily="34" charset="0"/>
              </a:rPr>
              <a:t>bình</a:t>
            </a:r>
            <a:r>
              <a:rPr lang="en-US" sz="2400" u="sng" dirty="0">
                <a:solidFill>
                  <a:schemeClr val="tx1"/>
                </a:solidFill>
                <a:latin typeface="Times" pitchFamily="34" charset="0"/>
                <a:cs typeface="Times" pitchFamily="34" charset="0"/>
              </a:rPr>
              <a:t> </a:t>
            </a:r>
            <a:r>
              <a:rPr lang="en-US" sz="2400" u="sng" dirty="0" err="1">
                <a:solidFill>
                  <a:schemeClr val="tx1"/>
                </a:solidFill>
                <a:latin typeface="Times" pitchFamily="34" charset="0"/>
                <a:cs typeface="Times" pitchFamily="34" charset="0"/>
              </a:rPr>
              <a:t>kiểm</a:t>
            </a:r>
            <a:r>
              <a:rPr lang="en-US" sz="2400" u="sng" dirty="0">
                <a:solidFill>
                  <a:schemeClr val="tx1"/>
                </a:solidFill>
                <a:latin typeface="Times" pitchFamily="34" charset="0"/>
                <a:cs typeface="Times" pitchFamily="34" charset="0"/>
              </a:rPr>
              <a:t> </a:t>
            </a:r>
            <a:r>
              <a:rPr lang="en-US" sz="2400" u="sng" dirty="0" err="1">
                <a:solidFill>
                  <a:schemeClr val="tx1"/>
                </a:solidFill>
                <a:latin typeface="Times" pitchFamily="34" charset="0"/>
                <a:cs typeface="Times" pitchFamily="34" charset="0"/>
              </a:rPr>
              <a:t>tra</a:t>
            </a:r>
            <a:r>
              <a:rPr lang="en-US" sz="2400" u="sng" dirty="0">
                <a:solidFill>
                  <a:schemeClr val="tx1"/>
                </a:solidFill>
                <a:latin typeface="Times" pitchFamily="34" charset="0"/>
                <a:cs typeface="Times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" pitchFamily="34" charset="0"/>
                <a:cs typeface="Times" pitchFamily="34" charset="0"/>
              </a:rPr>
              <a:t>của</a:t>
            </a:r>
            <a:r>
              <a:rPr lang="en-US" sz="2400" dirty="0">
                <a:solidFill>
                  <a:schemeClr val="tx1"/>
                </a:solidFill>
                <a:latin typeface="Times" pitchFamily="34" charset="0"/>
                <a:cs typeface="Times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" pitchFamily="34" charset="0"/>
                <a:cs typeface="Times" pitchFamily="34" charset="0"/>
              </a:rPr>
              <a:t>lớp</a:t>
            </a:r>
            <a:r>
              <a:rPr lang="en-US" sz="2400" dirty="0">
                <a:solidFill>
                  <a:schemeClr val="tx1"/>
                </a:solidFill>
                <a:latin typeface="Times" pitchFamily="34" charset="0"/>
                <a:cs typeface="Times" pitchFamily="34" charset="0"/>
              </a:rPr>
              <a:t> 7C </a:t>
            </a:r>
            <a:r>
              <a:rPr lang="en-US" sz="2400" dirty="0" err="1">
                <a:solidFill>
                  <a:schemeClr val="tx1"/>
                </a:solidFill>
                <a:latin typeface="Times" pitchFamily="34" charset="0"/>
                <a:cs typeface="Times" pitchFamily="34" charset="0"/>
              </a:rPr>
              <a:t>là</a:t>
            </a:r>
            <a:r>
              <a:rPr lang="en-US" sz="2400" dirty="0">
                <a:solidFill>
                  <a:schemeClr val="tx1"/>
                </a:solidFill>
                <a:latin typeface="Times" pitchFamily="34" charset="0"/>
                <a:cs typeface="Times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" pitchFamily="34" charset="0"/>
                <a:cs typeface="Times" pitchFamily="34" charset="0"/>
              </a:rPr>
              <a:t>bao</a:t>
            </a:r>
            <a:r>
              <a:rPr lang="en-US" sz="2400" dirty="0">
                <a:solidFill>
                  <a:schemeClr val="tx1"/>
                </a:solidFill>
                <a:latin typeface="Times" pitchFamily="34" charset="0"/>
                <a:cs typeface="Times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" pitchFamily="34" charset="0"/>
                <a:cs typeface="Times" pitchFamily="34" charset="0"/>
              </a:rPr>
              <a:t>nhiêu</a:t>
            </a:r>
            <a:r>
              <a:rPr lang="en-US" sz="2400" dirty="0">
                <a:solidFill>
                  <a:schemeClr val="tx1"/>
                </a:solidFill>
                <a:latin typeface="Times" pitchFamily="34" charset="0"/>
                <a:cs typeface="Times" pitchFamily="34" charset="0"/>
              </a:rPr>
              <a:t>, </a:t>
            </a:r>
            <a:r>
              <a:rPr lang="en-US" sz="2400" dirty="0" err="1">
                <a:solidFill>
                  <a:schemeClr val="tx1"/>
                </a:solidFill>
                <a:latin typeface="Times" pitchFamily="34" charset="0"/>
                <a:cs typeface="Times" pitchFamily="34" charset="0"/>
              </a:rPr>
              <a:t>cách</a:t>
            </a:r>
            <a:r>
              <a:rPr lang="en-US" sz="2400" dirty="0">
                <a:solidFill>
                  <a:schemeClr val="tx1"/>
                </a:solidFill>
                <a:latin typeface="Times" pitchFamily="34" charset="0"/>
                <a:cs typeface="Times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" pitchFamily="34" charset="0"/>
                <a:cs typeface="Times" pitchFamily="34" charset="0"/>
              </a:rPr>
              <a:t>tính</a:t>
            </a:r>
            <a:r>
              <a:rPr lang="en-US" sz="2400" dirty="0">
                <a:solidFill>
                  <a:schemeClr val="tx1"/>
                </a:solidFill>
                <a:latin typeface="Times" pitchFamily="34" charset="0"/>
                <a:cs typeface="Times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" pitchFamily="34" charset="0"/>
                <a:cs typeface="Times" pitchFamily="34" charset="0"/>
              </a:rPr>
              <a:t>như</a:t>
            </a:r>
            <a:r>
              <a:rPr lang="en-US" sz="2400" dirty="0">
                <a:solidFill>
                  <a:schemeClr val="tx1"/>
                </a:solidFill>
                <a:latin typeface="Times" pitchFamily="34" charset="0"/>
                <a:cs typeface="Times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" pitchFamily="34" charset="0"/>
                <a:cs typeface="Times" pitchFamily="34" charset="0"/>
              </a:rPr>
              <a:t>thế</a:t>
            </a:r>
            <a:r>
              <a:rPr lang="en-US" sz="2400" dirty="0">
                <a:solidFill>
                  <a:schemeClr val="tx1"/>
                </a:solidFill>
                <a:latin typeface="Times" pitchFamily="34" charset="0"/>
                <a:cs typeface="Times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" pitchFamily="34" charset="0"/>
                <a:cs typeface="Times" pitchFamily="34" charset="0"/>
              </a:rPr>
              <a:t>nào</a:t>
            </a:r>
            <a:r>
              <a:rPr lang="en-US" sz="2400" dirty="0">
                <a:solidFill>
                  <a:schemeClr val="tx1"/>
                </a:solidFill>
                <a:latin typeface="Times" pitchFamily="34" charset="0"/>
                <a:cs typeface="Times" pitchFamily="34" charset="0"/>
              </a:rPr>
              <a:t>,</a:t>
            </a:r>
            <a:r>
              <a:rPr lang="vi-VN" sz="2400" dirty="0">
                <a:solidFill>
                  <a:schemeClr val="tx1"/>
                </a:solidFill>
                <a:latin typeface="Times" pitchFamily="34" charset="0"/>
                <a:cs typeface="Times" pitchFamily="34" charset="0"/>
              </a:rPr>
              <a:t> và nó có ý nghĩa ra sao</a:t>
            </a:r>
            <a:r>
              <a:rPr lang="en-US" sz="2400" dirty="0">
                <a:solidFill>
                  <a:schemeClr val="tx1"/>
                </a:solidFill>
                <a:latin typeface="Times" pitchFamily="34" charset="0"/>
                <a:cs typeface="Times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" pitchFamily="34" charset="0"/>
                <a:cs typeface="Times" pitchFamily="34" charset="0"/>
              </a:rPr>
              <a:t>thì</a:t>
            </a:r>
            <a:r>
              <a:rPr lang="en-US" sz="2400" dirty="0">
                <a:solidFill>
                  <a:schemeClr val="tx1"/>
                </a:solidFill>
                <a:latin typeface="Times" pitchFamily="34" charset="0"/>
                <a:cs typeface="Times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" pitchFamily="34" charset="0"/>
                <a:cs typeface="Times" pitchFamily="34" charset="0"/>
              </a:rPr>
              <a:t>bài</a:t>
            </a:r>
            <a:r>
              <a:rPr lang="en-US" sz="2400" dirty="0">
                <a:solidFill>
                  <a:schemeClr val="tx1"/>
                </a:solidFill>
                <a:latin typeface="Times" pitchFamily="34" charset="0"/>
                <a:cs typeface="Times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" pitchFamily="34" charset="0"/>
                <a:cs typeface="Times" pitchFamily="34" charset="0"/>
              </a:rPr>
              <a:t>học</a:t>
            </a:r>
            <a:r>
              <a:rPr lang="en-US" sz="2400" dirty="0">
                <a:solidFill>
                  <a:schemeClr val="tx1"/>
                </a:solidFill>
                <a:latin typeface="Times" pitchFamily="34" charset="0"/>
                <a:cs typeface="Times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" pitchFamily="34" charset="0"/>
                <a:cs typeface="Times" pitchFamily="34" charset="0"/>
              </a:rPr>
              <a:t>hôm</a:t>
            </a:r>
            <a:r>
              <a:rPr lang="en-US" sz="2400" dirty="0">
                <a:solidFill>
                  <a:schemeClr val="tx1"/>
                </a:solidFill>
                <a:latin typeface="Times" pitchFamily="34" charset="0"/>
                <a:cs typeface="Times" pitchFamily="34" charset="0"/>
              </a:rPr>
              <a:t> nay </a:t>
            </a:r>
            <a:r>
              <a:rPr lang="en-US" sz="2400" dirty="0" err="1">
                <a:solidFill>
                  <a:schemeClr val="tx1"/>
                </a:solidFill>
                <a:latin typeface="Times" pitchFamily="34" charset="0"/>
                <a:cs typeface="Times" pitchFamily="34" charset="0"/>
              </a:rPr>
              <a:t>chúng</a:t>
            </a:r>
            <a:r>
              <a:rPr lang="en-US" sz="2400" dirty="0">
                <a:solidFill>
                  <a:schemeClr val="tx1"/>
                </a:solidFill>
                <a:latin typeface="Times" pitchFamily="34" charset="0"/>
                <a:cs typeface="Times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" pitchFamily="34" charset="0"/>
                <a:cs typeface="Times" pitchFamily="34" charset="0"/>
              </a:rPr>
              <a:t>ta</a:t>
            </a:r>
            <a:r>
              <a:rPr lang="en-US" sz="2400" dirty="0">
                <a:solidFill>
                  <a:schemeClr val="tx1"/>
                </a:solidFill>
                <a:latin typeface="Times" pitchFamily="34" charset="0"/>
                <a:cs typeface="Times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" pitchFamily="34" charset="0"/>
                <a:cs typeface="Times" pitchFamily="34" charset="0"/>
              </a:rPr>
              <a:t>sẽ</a:t>
            </a:r>
            <a:r>
              <a:rPr lang="en-US" sz="2400" dirty="0">
                <a:solidFill>
                  <a:schemeClr val="tx1"/>
                </a:solidFill>
                <a:latin typeface="Times" pitchFamily="34" charset="0"/>
                <a:cs typeface="Times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" pitchFamily="34" charset="0"/>
                <a:cs typeface="Times" pitchFamily="34" charset="0"/>
              </a:rPr>
              <a:t>cùng</a:t>
            </a:r>
            <a:r>
              <a:rPr lang="en-US" sz="2400" dirty="0">
                <a:solidFill>
                  <a:schemeClr val="tx1"/>
                </a:solidFill>
                <a:latin typeface="Times" pitchFamily="34" charset="0"/>
                <a:cs typeface="Times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" pitchFamily="34" charset="0"/>
                <a:cs typeface="Times" pitchFamily="34" charset="0"/>
              </a:rPr>
              <a:t>tìm</a:t>
            </a:r>
            <a:r>
              <a:rPr lang="en-US" sz="2400" dirty="0">
                <a:solidFill>
                  <a:schemeClr val="tx1"/>
                </a:solidFill>
                <a:latin typeface="Times" pitchFamily="34" charset="0"/>
                <a:cs typeface="Times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" pitchFamily="34" charset="0"/>
                <a:cs typeface="Times" pitchFamily="34" charset="0"/>
              </a:rPr>
              <a:t>hiểu</a:t>
            </a:r>
            <a:r>
              <a:rPr lang="en-US" sz="2000" dirty="0">
                <a:solidFill>
                  <a:schemeClr val="tx1"/>
                </a:solidFill>
                <a:latin typeface="Times" pitchFamily="34" charset="0"/>
                <a:cs typeface="Times" pitchFamily="34" charset="0"/>
              </a:rPr>
              <a:t>.</a:t>
            </a:r>
          </a:p>
          <a:p>
            <a:pPr algn="ctr"/>
            <a:endParaRPr lang="en-US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2"/>
          <p:cNvSpPr txBox="1">
            <a:spLocks noChangeArrowheads="1"/>
          </p:cNvSpPr>
          <p:nvPr/>
        </p:nvSpPr>
        <p:spPr bwMode="auto">
          <a:xfrm>
            <a:off x="1979712" y="0"/>
            <a:ext cx="5715000" cy="45720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47 - §4: 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</a:rPr>
              <a:t>SỐ TRUNG BÌNH CỘNG</a:t>
            </a:r>
          </a:p>
        </p:txBody>
      </p:sp>
      <p:sp>
        <p:nvSpPr>
          <p:cNvPr id="3" name="Text Box 13"/>
          <p:cNvSpPr txBox="1">
            <a:spLocks noChangeArrowheads="1"/>
          </p:cNvSpPr>
          <p:nvPr/>
        </p:nvSpPr>
        <p:spPr bwMode="auto">
          <a:xfrm>
            <a:off x="0" y="332656"/>
            <a:ext cx="860444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</a:rPr>
              <a:t>1. </a:t>
            </a:r>
            <a:r>
              <a:rPr lang="en-US" sz="2400" b="1" u="sng" dirty="0" err="1">
                <a:solidFill>
                  <a:srgbClr val="002060"/>
                </a:solidFill>
                <a:latin typeface="Times New Roman" pitchFamily="18" charset="0"/>
              </a:rPr>
              <a:t>Số</a:t>
            </a:r>
            <a:r>
              <a:rPr lang="en-US" sz="2400" b="1" u="sng" dirty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2400" b="1" u="sng" dirty="0" err="1">
                <a:solidFill>
                  <a:srgbClr val="002060"/>
                </a:solidFill>
                <a:latin typeface="Times New Roman" pitchFamily="18" charset="0"/>
              </a:rPr>
              <a:t>trung</a:t>
            </a:r>
            <a:r>
              <a:rPr lang="en-US" sz="2400" b="1" u="sng" dirty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2400" b="1" u="sng" dirty="0" err="1">
                <a:solidFill>
                  <a:srgbClr val="002060"/>
                </a:solidFill>
                <a:latin typeface="Times New Roman" pitchFamily="18" charset="0"/>
              </a:rPr>
              <a:t>bình</a:t>
            </a:r>
            <a:r>
              <a:rPr lang="en-US" sz="2400" b="1" u="sng" dirty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2400" b="1" u="sng" dirty="0" err="1">
                <a:solidFill>
                  <a:srgbClr val="002060"/>
                </a:solidFill>
                <a:latin typeface="Times New Roman" pitchFamily="18" charset="0"/>
              </a:rPr>
              <a:t>cộng</a:t>
            </a:r>
            <a:r>
              <a:rPr lang="en-US" sz="2400" b="1" u="sng" dirty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2400" b="1" u="sng" dirty="0" err="1">
                <a:solidFill>
                  <a:srgbClr val="002060"/>
                </a:solidFill>
                <a:latin typeface="Times New Roman" pitchFamily="18" charset="0"/>
              </a:rPr>
              <a:t>của</a:t>
            </a:r>
            <a:r>
              <a:rPr lang="en-US" sz="2400" b="1" u="sng" dirty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2400" b="1" u="sng" dirty="0" err="1">
                <a:solidFill>
                  <a:srgbClr val="002060"/>
                </a:solidFill>
                <a:latin typeface="Times New Roman" pitchFamily="18" charset="0"/>
              </a:rPr>
              <a:t>dấu</a:t>
            </a:r>
            <a:r>
              <a:rPr lang="en-US" sz="2400" b="1" u="sng" dirty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2400" b="1" u="sng" dirty="0" err="1">
                <a:solidFill>
                  <a:srgbClr val="002060"/>
                </a:solidFill>
                <a:latin typeface="Times New Roman" pitchFamily="18" charset="0"/>
              </a:rPr>
              <a:t>hiệu</a:t>
            </a:r>
            <a:r>
              <a:rPr lang="en-US" sz="2400" b="1" u="sng" dirty="0">
                <a:solidFill>
                  <a:srgbClr val="002060"/>
                </a:solidFill>
                <a:latin typeface="Times New Roman" pitchFamily="18" charset="0"/>
              </a:rPr>
              <a:t>:</a:t>
            </a:r>
            <a:r>
              <a:rPr lang="en-US" sz="3200" b="1" u="sng" dirty="0">
                <a:solidFill>
                  <a:srgbClr val="002060"/>
                </a:solidFill>
                <a:latin typeface="Times New Roman" pitchFamily="18" charset="0"/>
              </a:rPr>
              <a:t> </a:t>
            </a:r>
          </a:p>
        </p:txBody>
      </p:sp>
      <p:sp>
        <p:nvSpPr>
          <p:cNvPr id="4" name="Text Box 14"/>
          <p:cNvSpPr txBox="1">
            <a:spLocks noChangeArrowheads="1"/>
          </p:cNvSpPr>
          <p:nvPr/>
        </p:nvSpPr>
        <p:spPr bwMode="auto">
          <a:xfrm>
            <a:off x="0" y="764704"/>
            <a:ext cx="5867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1" dirty="0">
                <a:solidFill>
                  <a:schemeClr val="folHlink"/>
                </a:solidFill>
                <a:latin typeface="Times New Roman" pitchFamily="18" charset="0"/>
              </a:rPr>
              <a:t>a) </a:t>
            </a:r>
            <a:r>
              <a:rPr lang="en-US" sz="2400" b="1" i="1" dirty="0" err="1">
                <a:solidFill>
                  <a:schemeClr val="folHlink"/>
                </a:solidFill>
                <a:latin typeface="Times New Roman" pitchFamily="18" charset="0"/>
              </a:rPr>
              <a:t>Bài</a:t>
            </a:r>
            <a:r>
              <a:rPr lang="en-US" sz="2400" b="1" i="1" dirty="0">
                <a:solidFill>
                  <a:schemeClr val="folHlink"/>
                </a:solidFill>
                <a:latin typeface="Times New Roman" pitchFamily="18" charset="0"/>
              </a:rPr>
              <a:t> </a:t>
            </a:r>
            <a:r>
              <a:rPr lang="en-US" sz="2400" b="1" i="1" dirty="0" err="1">
                <a:solidFill>
                  <a:schemeClr val="folHlink"/>
                </a:solidFill>
                <a:latin typeface="Times New Roman" pitchFamily="18" charset="0"/>
              </a:rPr>
              <a:t>toán</a:t>
            </a:r>
            <a:r>
              <a:rPr lang="en-US" sz="2400" b="1" i="1" dirty="0">
                <a:solidFill>
                  <a:schemeClr val="folHlink"/>
                </a:solidFill>
                <a:latin typeface="Times New Roman" pitchFamily="18" charset="0"/>
              </a:rPr>
              <a:t>:</a:t>
            </a:r>
            <a:r>
              <a:rPr lang="en-US" sz="2400" i="1" dirty="0">
                <a:solidFill>
                  <a:schemeClr val="folHlink"/>
                </a:solidFill>
                <a:latin typeface="Times New Roman" pitchFamily="18" charset="0"/>
              </a:rPr>
              <a:t> 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381000" y="1196752"/>
            <a:ext cx="8763000" cy="830997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latin typeface="Times New Roman" pitchFamily="18" charset="0"/>
              </a:rPr>
              <a:t>Điểm kiểm tra Toán (1 tiết) của học sinh lớp 7C được bạn lớp trưởng ghi lại ở bảng bảng 19</a:t>
            </a:r>
            <a:endParaRPr lang="en-US" sz="2400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graphicFrame>
        <p:nvGraphicFramePr>
          <p:cNvPr id="6" name="Group 37"/>
          <p:cNvGraphicFramePr>
            <a:graphicFrameLocks noGrp="1"/>
          </p:cNvGraphicFramePr>
          <p:nvPr/>
        </p:nvGraphicFramePr>
        <p:xfrm>
          <a:off x="899592" y="2060848"/>
          <a:ext cx="7344816" cy="2322576"/>
        </p:xfrm>
        <a:graphic>
          <a:graphicData uri="http://schemas.openxmlformats.org/drawingml/2006/table">
            <a:tbl>
              <a:tblPr/>
              <a:tblGrid>
                <a:gridCol w="734481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2160240">
                <a:tc>
                  <a:txBody>
                    <a:bodyPr/>
                    <a:lstStyle/>
                    <a:p>
                      <a:pPr marL="495300" marR="0" lvl="0" indent="-495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3         6             6           7           7          2         9           6</a:t>
                      </a:r>
                    </a:p>
                    <a:p>
                      <a:pPr marL="495300" marR="0" lvl="0" indent="-495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4         7             5           8           10        9         8           7</a:t>
                      </a:r>
                    </a:p>
                    <a:p>
                      <a:pPr marL="495300" marR="0" lvl="0" indent="-495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7         7             6           6           5          8         2           8              </a:t>
                      </a:r>
                    </a:p>
                    <a:p>
                      <a:pPr marL="495300" marR="0" lvl="0" indent="-495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8         8             2           4           7          7         6           8     </a:t>
                      </a:r>
                    </a:p>
                    <a:p>
                      <a:pPr marL="495300" marR="0" lvl="0" indent="-495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5         6             6           3            8          8         4           7</a:t>
                      </a:r>
                      <a:r>
                        <a:rPr kumimoji="0" lang="en-US" sz="3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7" name="Rectangle 38"/>
          <p:cNvSpPr>
            <a:spLocks noChangeArrowheads="1"/>
          </p:cNvSpPr>
          <p:nvPr/>
        </p:nvSpPr>
        <p:spPr bwMode="auto">
          <a:xfrm>
            <a:off x="0" y="4437112"/>
            <a:ext cx="611560" cy="432048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dirty="0">
                <a:solidFill>
                  <a:srgbClr val="FF0000"/>
                </a:solidFill>
                <a:latin typeface="Times New Roman" pitchFamily="18" charset="0"/>
              </a:rPr>
              <a:t>?1</a:t>
            </a:r>
          </a:p>
        </p:txBody>
      </p:sp>
      <p:sp>
        <p:nvSpPr>
          <p:cNvPr id="8" name="Text Box 39"/>
          <p:cNvSpPr txBox="1">
            <a:spLocks noChangeArrowheads="1"/>
          </p:cNvSpPr>
          <p:nvPr/>
        </p:nvSpPr>
        <p:spPr bwMode="auto">
          <a:xfrm>
            <a:off x="899592" y="4437112"/>
            <a:ext cx="7467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i="1" dirty="0" err="1">
                <a:solidFill>
                  <a:srgbClr val="FF0000"/>
                </a:solidFill>
                <a:latin typeface="Times New Roman" pitchFamily="18" charset="0"/>
              </a:rPr>
              <a:t>Có</a:t>
            </a:r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400" i="1" dirty="0" err="1">
                <a:solidFill>
                  <a:srgbClr val="FF0000"/>
                </a:solidFill>
                <a:latin typeface="Times New Roman" pitchFamily="18" charset="0"/>
              </a:rPr>
              <a:t>tất</a:t>
            </a:r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400" i="1" dirty="0" err="1">
                <a:solidFill>
                  <a:srgbClr val="FF0000"/>
                </a:solidFill>
                <a:latin typeface="Times New Roman" pitchFamily="18" charset="0"/>
              </a:rPr>
              <a:t>cả</a:t>
            </a:r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400" i="1" dirty="0" err="1">
                <a:solidFill>
                  <a:srgbClr val="FF0000"/>
                </a:solidFill>
                <a:latin typeface="Times New Roman" pitchFamily="18" charset="0"/>
              </a:rPr>
              <a:t>bao</a:t>
            </a:r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400" i="1" dirty="0" err="1">
                <a:solidFill>
                  <a:srgbClr val="FF0000"/>
                </a:solidFill>
                <a:latin typeface="Times New Roman" pitchFamily="18" charset="0"/>
              </a:rPr>
              <a:t>nhiêu</a:t>
            </a:r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400" i="1" dirty="0" err="1">
                <a:solidFill>
                  <a:srgbClr val="FF0000"/>
                </a:solidFill>
                <a:latin typeface="Times New Roman" pitchFamily="18" charset="0"/>
              </a:rPr>
              <a:t>bạn</a:t>
            </a:r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400" i="1" dirty="0" err="1">
                <a:solidFill>
                  <a:srgbClr val="FF0000"/>
                </a:solidFill>
                <a:latin typeface="Times New Roman" pitchFamily="18" charset="0"/>
              </a:rPr>
              <a:t>làm</a:t>
            </a:r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400" i="1" dirty="0" err="1">
                <a:solidFill>
                  <a:srgbClr val="FF0000"/>
                </a:solidFill>
                <a:latin typeface="Times New Roman" pitchFamily="18" charset="0"/>
              </a:rPr>
              <a:t>bài</a:t>
            </a:r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400" i="1" dirty="0" err="1">
                <a:solidFill>
                  <a:srgbClr val="FF0000"/>
                </a:solidFill>
                <a:latin typeface="Times New Roman" pitchFamily="18" charset="0"/>
              </a:rPr>
              <a:t>kiểm</a:t>
            </a:r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400" i="1" dirty="0" err="1">
                <a:solidFill>
                  <a:srgbClr val="FF0000"/>
                </a:solidFill>
                <a:latin typeface="Times New Roman" pitchFamily="18" charset="0"/>
              </a:rPr>
              <a:t>tra</a:t>
            </a:r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</a:rPr>
              <a:t> ?</a:t>
            </a:r>
          </a:p>
        </p:txBody>
      </p:sp>
      <p:sp>
        <p:nvSpPr>
          <p:cNvPr id="9" name="Text Box 40"/>
          <p:cNvSpPr txBox="1">
            <a:spLocks noChangeArrowheads="1"/>
          </p:cNvSpPr>
          <p:nvPr/>
        </p:nvSpPr>
        <p:spPr bwMode="auto">
          <a:xfrm>
            <a:off x="323528" y="4797153"/>
            <a:ext cx="6624736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</a:rPr>
              <a:t>Trả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</a:rPr>
              <a:t>lời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</a:rPr>
              <a:t>:  </a:t>
            </a:r>
            <a:r>
              <a:rPr lang="en-US" sz="2400" dirty="0" err="1">
                <a:solidFill>
                  <a:srgbClr val="0070C0"/>
                </a:solidFill>
                <a:latin typeface="Times New Roman" pitchFamily="18" charset="0"/>
              </a:rPr>
              <a:t>Có</a:t>
            </a:r>
            <a:r>
              <a:rPr lang="en-US" sz="2400" dirty="0">
                <a:solidFill>
                  <a:srgbClr val="0070C0"/>
                </a:solidFill>
                <a:latin typeface="Times New Roman" pitchFamily="18" charset="0"/>
              </a:rPr>
              <a:t> 40 </a:t>
            </a:r>
            <a:r>
              <a:rPr lang="en-US" sz="2400" dirty="0" err="1">
                <a:solidFill>
                  <a:srgbClr val="0070C0"/>
                </a:solidFill>
                <a:latin typeface="Times New Roman" pitchFamily="18" charset="0"/>
              </a:rPr>
              <a:t>bạn</a:t>
            </a:r>
            <a:r>
              <a:rPr lang="en-US" sz="2400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latin typeface="Times New Roman" pitchFamily="18" charset="0"/>
              </a:rPr>
              <a:t>làm</a:t>
            </a:r>
            <a:r>
              <a:rPr lang="en-US" sz="2400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latin typeface="Times New Roman" pitchFamily="18" charset="0"/>
              </a:rPr>
              <a:t>bài</a:t>
            </a:r>
            <a:r>
              <a:rPr lang="en-US" sz="2400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latin typeface="Times New Roman" pitchFamily="18" charset="0"/>
              </a:rPr>
              <a:t>kiểm</a:t>
            </a:r>
            <a:r>
              <a:rPr lang="en-US" sz="2400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latin typeface="Times New Roman" pitchFamily="18" charset="0"/>
              </a:rPr>
              <a:t>tra</a:t>
            </a:r>
            <a:r>
              <a:rPr lang="en-US" sz="2400" dirty="0">
                <a:latin typeface="Times New Roman" pitchFamily="18" charset="0"/>
              </a:rPr>
              <a:t>.</a:t>
            </a:r>
          </a:p>
          <a:p>
            <a:pPr eaLnBrk="0" hangingPunct="0">
              <a:spcBef>
                <a:spcPct val="50000"/>
              </a:spcBef>
            </a:pPr>
            <a:r>
              <a:rPr lang="en-US" sz="2400" dirty="0">
                <a:solidFill>
                  <a:srgbClr val="66FF33"/>
                </a:solidFill>
                <a:latin typeface="Times New Roman" pitchFamily="18" charset="0"/>
              </a:rPr>
              <a:t> </a:t>
            </a:r>
          </a:p>
        </p:txBody>
      </p:sp>
      <p:sp>
        <p:nvSpPr>
          <p:cNvPr id="10" name="Rectangle 44"/>
          <p:cNvSpPr>
            <a:spLocks noChangeArrowheads="1"/>
          </p:cNvSpPr>
          <p:nvPr/>
        </p:nvSpPr>
        <p:spPr bwMode="auto">
          <a:xfrm>
            <a:off x="0" y="5301208"/>
            <a:ext cx="576064" cy="432048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dirty="0">
                <a:solidFill>
                  <a:srgbClr val="FF0000"/>
                </a:solidFill>
                <a:latin typeface="Times New Roman" pitchFamily="18" charset="0"/>
              </a:rPr>
              <a:t>?2</a:t>
            </a:r>
          </a:p>
        </p:txBody>
      </p:sp>
      <p:sp>
        <p:nvSpPr>
          <p:cNvPr id="11" name="Text Box 45"/>
          <p:cNvSpPr txBox="1">
            <a:spLocks noChangeArrowheads="1"/>
          </p:cNvSpPr>
          <p:nvPr/>
        </p:nvSpPr>
        <p:spPr bwMode="auto">
          <a:xfrm>
            <a:off x="899592" y="5157192"/>
            <a:ext cx="824440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i="1" dirty="0" err="1">
                <a:solidFill>
                  <a:srgbClr val="FF0000"/>
                </a:solidFill>
                <a:latin typeface="Times New Roman" pitchFamily="18" charset="0"/>
              </a:rPr>
              <a:t>Hãy</a:t>
            </a:r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400" i="1" dirty="0" err="1">
                <a:solidFill>
                  <a:srgbClr val="FF0000"/>
                </a:solidFill>
                <a:latin typeface="Times New Roman" pitchFamily="18" charset="0"/>
              </a:rPr>
              <a:t>nhớ</a:t>
            </a:r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400" i="1" dirty="0" err="1">
                <a:solidFill>
                  <a:srgbClr val="FF0000"/>
                </a:solidFill>
                <a:latin typeface="Times New Roman" pitchFamily="18" charset="0"/>
              </a:rPr>
              <a:t>lại</a:t>
            </a:r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400" i="1" dirty="0" err="1">
                <a:solidFill>
                  <a:srgbClr val="FF0000"/>
                </a:solidFill>
                <a:latin typeface="Times New Roman" pitchFamily="18" charset="0"/>
              </a:rPr>
              <a:t>quy</a:t>
            </a:r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400" i="1" dirty="0" err="1">
                <a:solidFill>
                  <a:srgbClr val="FF0000"/>
                </a:solidFill>
                <a:latin typeface="Times New Roman" pitchFamily="18" charset="0"/>
              </a:rPr>
              <a:t>tắc</a:t>
            </a:r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400" i="1" dirty="0" err="1">
                <a:solidFill>
                  <a:srgbClr val="FF0000"/>
                </a:solidFill>
                <a:latin typeface="Times New Roman" pitchFamily="18" charset="0"/>
              </a:rPr>
              <a:t>tính</a:t>
            </a:r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400" i="1" dirty="0" err="1">
                <a:solidFill>
                  <a:srgbClr val="FF0000"/>
                </a:solidFill>
                <a:latin typeface="Times New Roman" pitchFamily="18" charset="0"/>
              </a:rPr>
              <a:t>số</a:t>
            </a:r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400" i="1" dirty="0" err="1">
                <a:solidFill>
                  <a:srgbClr val="FF0000"/>
                </a:solidFill>
                <a:latin typeface="Times New Roman" pitchFamily="18" charset="0"/>
              </a:rPr>
              <a:t>trung</a:t>
            </a:r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400" i="1" dirty="0" err="1">
                <a:solidFill>
                  <a:srgbClr val="FF0000"/>
                </a:solidFill>
                <a:latin typeface="Times New Roman" pitchFamily="18" charset="0"/>
              </a:rPr>
              <a:t>bình</a:t>
            </a:r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400" i="1" dirty="0" err="1">
                <a:solidFill>
                  <a:srgbClr val="FF0000"/>
                </a:solidFill>
                <a:latin typeface="Times New Roman" pitchFamily="18" charset="0"/>
              </a:rPr>
              <a:t>cộng</a:t>
            </a:r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400" i="1" dirty="0" err="1">
                <a:solidFill>
                  <a:srgbClr val="FF0000"/>
                </a:solidFill>
                <a:latin typeface="Times New Roman" pitchFamily="18" charset="0"/>
              </a:rPr>
              <a:t>để</a:t>
            </a:r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400" i="1" dirty="0" err="1">
                <a:solidFill>
                  <a:srgbClr val="FF0000"/>
                </a:solidFill>
                <a:latin typeface="Times New Roman" pitchFamily="18" charset="0"/>
              </a:rPr>
              <a:t>tính</a:t>
            </a:r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400" i="1" dirty="0" err="1">
                <a:solidFill>
                  <a:srgbClr val="FF0000"/>
                </a:solidFill>
                <a:latin typeface="Times New Roman" pitchFamily="18" charset="0"/>
              </a:rPr>
              <a:t>điểm</a:t>
            </a:r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400" i="1" dirty="0" err="1">
                <a:solidFill>
                  <a:srgbClr val="FF0000"/>
                </a:solidFill>
                <a:latin typeface="Times New Roman" pitchFamily="18" charset="0"/>
              </a:rPr>
              <a:t>trung</a:t>
            </a:r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400" i="1" dirty="0" err="1">
                <a:solidFill>
                  <a:srgbClr val="FF0000"/>
                </a:solidFill>
                <a:latin typeface="Times New Roman" pitchFamily="18" charset="0"/>
              </a:rPr>
              <a:t>bình</a:t>
            </a:r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400" i="1" dirty="0" err="1">
                <a:solidFill>
                  <a:srgbClr val="FF0000"/>
                </a:solidFill>
                <a:latin typeface="Times New Roman" pitchFamily="18" charset="0"/>
              </a:rPr>
              <a:t>cả</a:t>
            </a:r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400" i="1" dirty="0" err="1">
                <a:solidFill>
                  <a:srgbClr val="FF0000"/>
                </a:solidFill>
                <a:latin typeface="Times New Roman" pitchFamily="18" charset="0"/>
              </a:rPr>
              <a:t>lớp</a:t>
            </a:r>
            <a:r>
              <a:rPr lang="en-US" sz="2400" i="1" dirty="0">
                <a:latin typeface="Times New Roman" pitchFamily="18" charset="0"/>
              </a:rPr>
              <a:t>.</a:t>
            </a:r>
          </a:p>
        </p:txBody>
      </p:sp>
      <p:sp>
        <p:nvSpPr>
          <p:cNvPr id="12" name="Text Box 56"/>
          <p:cNvSpPr txBox="1">
            <a:spLocks noChangeArrowheads="1"/>
          </p:cNvSpPr>
          <p:nvPr/>
        </p:nvSpPr>
        <p:spPr bwMode="auto">
          <a:xfrm>
            <a:off x="251520" y="5877272"/>
            <a:ext cx="80010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eaLnBrk="0" hangingPunct="0">
              <a:spcBef>
                <a:spcPct val="50000"/>
              </a:spcBef>
            </a:pP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</a:rPr>
              <a:t>Trả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</a:rPr>
              <a:t>lời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</a:rPr>
              <a:t>: </a:t>
            </a:r>
            <a:r>
              <a:rPr lang="en-US" sz="2400" dirty="0" err="1">
                <a:solidFill>
                  <a:srgbClr val="0070C0"/>
                </a:solidFill>
                <a:latin typeface="Times New Roman" pitchFamily="18" charset="0"/>
              </a:rPr>
              <a:t>Tổng</a:t>
            </a:r>
            <a:r>
              <a:rPr lang="en-US" sz="2400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latin typeface="Times New Roman" pitchFamily="18" charset="0"/>
              </a:rPr>
              <a:t>bằng</a:t>
            </a:r>
            <a:r>
              <a:rPr lang="en-US" dirty="0">
                <a:solidFill>
                  <a:srgbClr val="0070C0"/>
                </a:solidFill>
                <a:latin typeface="Tahoma" pitchFamily="34" charset="0"/>
              </a:rPr>
              <a:t> :250</a:t>
            </a:r>
          </a:p>
          <a:p>
            <a:pPr marL="342900" indent="-342900" eaLnBrk="0" hangingPunct="0">
              <a:spcBef>
                <a:spcPct val="50000"/>
              </a:spcBef>
            </a:pPr>
            <a:r>
              <a:rPr lang="en-US" sz="2400" dirty="0">
                <a:solidFill>
                  <a:srgbClr val="0070C0"/>
                </a:solidFill>
                <a:latin typeface="Tahoma" pitchFamily="34" charset="0"/>
              </a:rPr>
              <a:t>       </a:t>
            </a:r>
          </a:p>
        </p:txBody>
      </p:sp>
      <p:sp>
        <p:nvSpPr>
          <p:cNvPr id="13" name="Text Box 56"/>
          <p:cNvSpPr txBox="1">
            <a:spLocks noChangeArrowheads="1"/>
          </p:cNvSpPr>
          <p:nvPr/>
        </p:nvSpPr>
        <p:spPr bwMode="auto">
          <a:xfrm>
            <a:off x="539552" y="6350168"/>
            <a:ext cx="80010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eaLnBrk="0" hangingPunct="0">
              <a:spcBef>
                <a:spcPct val="50000"/>
              </a:spcBef>
            </a:pPr>
            <a:r>
              <a:rPr lang="en-US" sz="2400" dirty="0" err="1">
                <a:solidFill>
                  <a:srgbClr val="0070C0"/>
                </a:solidFill>
                <a:latin typeface="Times New Roman" pitchFamily="18" charset="0"/>
              </a:rPr>
              <a:t>Điểm</a:t>
            </a:r>
            <a:r>
              <a:rPr lang="en-US" sz="2400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latin typeface="Times New Roman" pitchFamily="18" charset="0"/>
              </a:rPr>
              <a:t>trung</a:t>
            </a:r>
            <a:r>
              <a:rPr lang="en-US" sz="2400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latin typeface="Times New Roman" pitchFamily="18" charset="0"/>
              </a:rPr>
              <a:t>bình</a:t>
            </a:r>
            <a:r>
              <a:rPr lang="en-US" sz="2400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latin typeface="Times New Roman" pitchFamily="18" charset="0"/>
              </a:rPr>
              <a:t>cả</a:t>
            </a:r>
            <a:r>
              <a:rPr lang="en-US" sz="2400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latin typeface="Times New Roman" pitchFamily="18" charset="0"/>
              </a:rPr>
              <a:t>lớp</a:t>
            </a:r>
            <a:r>
              <a:rPr lang="en-US" sz="2400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latin typeface="Times New Roman" pitchFamily="18" charset="0"/>
              </a:rPr>
              <a:t>là</a:t>
            </a:r>
            <a:r>
              <a:rPr lang="en-US" sz="2400" dirty="0">
                <a:solidFill>
                  <a:srgbClr val="0070C0"/>
                </a:solidFill>
                <a:latin typeface="Times New Roman" pitchFamily="18" charset="0"/>
              </a:rPr>
              <a:t> : 250:40 = 6,25</a:t>
            </a:r>
            <a:endParaRPr lang="en-US" sz="2400" dirty="0">
              <a:solidFill>
                <a:srgbClr val="0070C0"/>
              </a:solidFill>
              <a:latin typeface="Tahoma" pitchFamily="34" charset="0"/>
            </a:endParaRPr>
          </a:p>
          <a:p>
            <a:pPr marL="342900" indent="-342900" eaLnBrk="0" hangingPunct="0">
              <a:spcBef>
                <a:spcPct val="50000"/>
              </a:spcBef>
            </a:pPr>
            <a:r>
              <a:rPr lang="en-US" sz="2400" dirty="0">
                <a:solidFill>
                  <a:srgbClr val="0070C0"/>
                </a:solidFill>
                <a:latin typeface="Tahoma" pitchFamily="34" charset="0"/>
              </a:rPr>
              <a:t>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4" grpId="0"/>
      <p:bldP spid="5" grpId="0" animBg="1"/>
      <p:bldP spid="7" grpId="0" animBg="1"/>
      <p:bldP spid="8" grpId="0"/>
      <p:bldP spid="9" grpId="0"/>
      <p:bldP spid="10" grpId="0" animBg="1"/>
      <p:bldP spid="11" grpId="0"/>
      <p:bldP spid="12" grpId="0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2"/>
          <p:cNvSpPr txBox="1">
            <a:spLocks noChangeArrowheads="1"/>
          </p:cNvSpPr>
          <p:nvPr/>
        </p:nvSpPr>
        <p:spPr bwMode="auto">
          <a:xfrm>
            <a:off x="1979712" y="0"/>
            <a:ext cx="5715000" cy="45720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47 - §4: 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</a:rPr>
              <a:t>SỐ TRUNG BÌNH CỘNG</a:t>
            </a:r>
          </a:p>
        </p:txBody>
      </p:sp>
      <p:sp>
        <p:nvSpPr>
          <p:cNvPr id="5" name="Text Box 13"/>
          <p:cNvSpPr txBox="1">
            <a:spLocks noChangeArrowheads="1"/>
          </p:cNvSpPr>
          <p:nvPr/>
        </p:nvSpPr>
        <p:spPr bwMode="auto">
          <a:xfrm>
            <a:off x="0" y="332656"/>
            <a:ext cx="860444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</a:rPr>
              <a:t>1. </a:t>
            </a:r>
            <a:r>
              <a:rPr lang="en-US" sz="2400" b="1" u="sng" dirty="0" err="1">
                <a:solidFill>
                  <a:srgbClr val="002060"/>
                </a:solidFill>
                <a:latin typeface="Times New Roman" pitchFamily="18" charset="0"/>
              </a:rPr>
              <a:t>Số</a:t>
            </a:r>
            <a:r>
              <a:rPr lang="en-US" sz="2400" b="1" u="sng" dirty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2400" b="1" u="sng" dirty="0" err="1">
                <a:solidFill>
                  <a:srgbClr val="002060"/>
                </a:solidFill>
                <a:latin typeface="Times New Roman" pitchFamily="18" charset="0"/>
              </a:rPr>
              <a:t>trung</a:t>
            </a:r>
            <a:r>
              <a:rPr lang="en-US" sz="2400" b="1" u="sng" dirty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2400" b="1" u="sng" dirty="0" err="1">
                <a:solidFill>
                  <a:srgbClr val="002060"/>
                </a:solidFill>
                <a:latin typeface="Times New Roman" pitchFamily="18" charset="0"/>
              </a:rPr>
              <a:t>bình</a:t>
            </a:r>
            <a:r>
              <a:rPr lang="en-US" sz="2400" b="1" u="sng" dirty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2400" b="1" u="sng" dirty="0" err="1">
                <a:solidFill>
                  <a:srgbClr val="002060"/>
                </a:solidFill>
                <a:latin typeface="Times New Roman" pitchFamily="18" charset="0"/>
              </a:rPr>
              <a:t>cộng</a:t>
            </a:r>
            <a:r>
              <a:rPr lang="en-US" sz="2400" b="1" u="sng" dirty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2400" b="1" u="sng" dirty="0" err="1">
                <a:solidFill>
                  <a:srgbClr val="002060"/>
                </a:solidFill>
                <a:latin typeface="Times New Roman" pitchFamily="18" charset="0"/>
              </a:rPr>
              <a:t>của</a:t>
            </a:r>
            <a:r>
              <a:rPr lang="en-US" sz="2400" b="1" u="sng" dirty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2400" b="1" u="sng" dirty="0" err="1">
                <a:solidFill>
                  <a:srgbClr val="002060"/>
                </a:solidFill>
                <a:latin typeface="Times New Roman" pitchFamily="18" charset="0"/>
              </a:rPr>
              <a:t>dấu</a:t>
            </a:r>
            <a:r>
              <a:rPr lang="en-US" sz="2400" b="1" u="sng" dirty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2400" b="1" u="sng" dirty="0" err="1">
                <a:solidFill>
                  <a:srgbClr val="002060"/>
                </a:solidFill>
                <a:latin typeface="Times New Roman" pitchFamily="18" charset="0"/>
              </a:rPr>
              <a:t>hiệu</a:t>
            </a:r>
            <a:r>
              <a:rPr lang="en-US" sz="2400" b="1" u="sng" dirty="0">
                <a:solidFill>
                  <a:srgbClr val="002060"/>
                </a:solidFill>
                <a:latin typeface="Times New Roman" pitchFamily="18" charset="0"/>
              </a:rPr>
              <a:t>:</a:t>
            </a:r>
            <a:r>
              <a:rPr lang="en-US" sz="3200" b="1" u="sng" dirty="0">
                <a:solidFill>
                  <a:srgbClr val="002060"/>
                </a:solidFill>
                <a:latin typeface="Times New Roman" pitchFamily="18" charset="0"/>
              </a:rPr>
              <a:t> </a:t>
            </a:r>
          </a:p>
        </p:txBody>
      </p:sp>
      <p:sp>
        <p:nvSpPr>
          <p:cNvPr id="6" name="Text Box 14"/>
          <p:cNvSpPr txBox="1">
            <a:spLocks noChangeArrowheads="1"/>
          </p:cNvSpPr>
          <p:nvPr/>
        </p:nvSpPr>
        <p:spPr bwMode="auto">
          <a:xfrm>
            <a:off x="0" y="764704"/>
            <a:ext cx="37079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1" dirty="0">
                <a:solidFill>
                  <a:schemeClr val="folHlink"/>
                </a:solidFill>
                <a:latin typeface="Times New Roman" pitchFamily="18" charset="0"/>
              </a:rPr>
              <a:t>a) </a:t>
            </a:r>
            <a:r>
              <a:rPr lang="en-US" sz="2400" b="1" i="1" dirty="0" err="1">
                <a:solidFill>
                  <a:schemeClr val="folHlink"/>
                </a:solidFill>
                <a:latin typeface="Times New Roman" pitchFamily="18" charset="0"/>
              </a:rPr>
              <a:t>Bài</a:t>
            </a:r>
            <a:r>
              <a:rPr lang="en-US" sz="2400" b="1" i="1" dirty="0">
                <a:solidFill>
                  <a:schemeClr val="folHlink"/>
                </a:solidFill>
                <a:latin typeface="Times New Roman" pitchFamily="18" charset="0"/>
              </a:rPr>
              <a:t> </a:t>
            </a:r>
            <a:r>
              <a:rPr lang="en-US" sz="2400" b="1" i="1" dirty="0" err="1">
                <a:solidFill>
                  <a:schemeClr val="folHlink"/>
                </a:solidFill>
                <a:latin typeface="Times New Roman" pitchFamily="18" charset="0"/>
              </a:rPr>
              <a:t>toán</a:t>
            </a:r>
            <a:r>
              <a:rPr lang="en-US" sz="2400" b="1" i="1" dirty="0">
                <a:solidFill>
                  <a:schemeClr val="folHlink"/>
                </a:solidFill>
                <a:latin typeface="Times New Roman" pitchFamily="18" charset="0"/>
              </a:rPr>
              <a:t>:</a:t>
            </a:r>
            <a:r>
              <a:rPr lang="en-US" sz="2400" i="1" dirty="0">
                <a:solidFill>
                  <a:schemeClr val="folHlink"/>
                </a:solidFill>
                <a:latin typeface="Times New Roman" pitchFamily="18" charset="0"/>
              </a:rPr>
              <a:t> </a:t>
            </a:r>
          </a:p>
        </p:txBody>
      </p:sp>
      <p:sp>
        <p:nvSpPr>
          <p:cNvPr id="7" name="Text Box 256"/>
          <p:cNvSpPr txBox="1">
            <a:spLocks noChangeArrowheads="1"/>
          </p:cNvSpPr>
          <p:nvPr/>
        </p:nvSpPr>
        <p:spPr bwMode="auto">
          <a:xfrm>
            <a:off x="395536" y="1196752"/>
            <a:ext cx="304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dirty="0">
                <a:latin typeface="Times New Roman" pitchFamily="18" charset="0"/>
              </a:rPr>
              <a:t>Ta </a:t>
            </a:r>
            <a:r>
              <a:rPr lang="en-US" sz="2400" dirty="0" err="1">
                <a:latin typeface="Times New Roman" pitchFamily="18" charset="0"/>
              </a:rPr>
              <a:t>có</a:t>
            </a:r>
            <a:r>
              <a:rPr lang="en-US" sz="2400" dirty="0">
                <a:latin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</a:rPr>
              <a:t>bảng</a:t>
            </a:r>
            <a:r>
              <a:rPr lang="en-US" sz="2400" dirty="0">
                <a:latin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</a:rPr>
              <a:t>tần</a:t>
            </a:r>
            <a:r>
              <a:rPr lang="en-US" sz="2400" dirty="0">
                <a:latin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</a:rPr>
              <a:t>số</a:t>
            </a:r>
            <a:r>
              <a:rPr lang="en-US" sz="2400" dirty="0">
                <a:latin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</a:rPr>
              <a:t>sau</a:t>
            </a:r>
            <a:r>
              <a:rPr lang="en-US" sz="2400" dirty="0">
                <a:latin typeface="Times New Roman" pitchFamily="18" charset="0"/>
              </a:rPr>
              <a:t>:</a:t>
            </a:r>
          </a:p>
        </p:txBody>
      </p:sp>
      <p:graphicFrame>
        <p:nvGraphicFramePr>
          <p:cNvPr id="8" name="Group 48"/>
          <p:cNvGraphicFramePr>
            <a:graphicFrameLocks noGrp="1"/>
          </p:cNvGraphicFramePr>
          <p:nvPr/>
        </p:nvGraphicFramePr>
        <p:xfrm>
          <a:off x="298450" y="1730100"/>
          <a:ext cx="3985518" cy="4681376"/>
        </p:xfrm>
        <a:graphic>
          <a:graphicData uri="http://schemas.openxmlformats.org/drawingml/2006/table">
            <a:tbl>
              <a:tblPr/>
              <a:tblGrid>
                <a:gridCol w="88917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86409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22413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00811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84844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Điểm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số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(x)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Tần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số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(n)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29873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92D05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3420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          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9" name="Text Box 84"/>
          <p:cNvSpPr txBox="1">
            <a:spLocks noChangeArrowheads="1"/>
          </p:cNvSpPr>
          <p:nvPr/>
        </p:nvSpPr>
        <p:spPr bwMode="auto">
          <a:xfrm>
            <a:off x="428596" y="2636912"/>
            <a:ext cx="571504" cy="333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130000"/>
              </a:lnSpc>
              <a:defRPr/>
            </a:pPr>
            <a: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2</a:t>
            </a:r>
          </a:p>
          <a:p>
            <a:pPr eaLnBrk="0" hangingPunct="0">
              <a:lnSpc>
                <a:spcPct val="130000"/>
              </a:lnSpc>
              <a:defRPr/>
            </a:pPr>
            <a: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3</a:t>
            </a:r>
          </a:p>
          <a:p>
            <a:pPr eaLnBrk="0" hangingPunct="0">
              <a:lnSpc>
                <a:spcPct val="130000"/>
              </a:lnSpc>
              <a:defRPr/>
            </a:pPr>
            <a: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4</a:t>
            </a:r>
          </a:p>
          <a:p>
            <a:pPr eaLnBrk="0" hangingPunct="0">
              <a:lnSpc>
                <a:spcPct val="130000"/>
              </a:lnSpc>
              <a:defRPr/>
            </a:pPr>
            <a: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5</a:t>
            </a:r>
          </a:p>
          <a:p>
            <a:pPr eaLnBrk="0" hangingPunct="0">
              <a:lnSpc>
                <a:spcPct val="130000"/>
              </a:lnSpc>
              <a:defRPr/>
            </a:pPr>
            <a: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6     </a:t>
            </a:r>
          </a:p>
          <a:p>
            <a:pPr eaLnBrk="0" hangingPunct="0">
              <a:lnSpc>
                <a:spcPct val="130000"/>
              </a:lnSpc>
              <a:defRPr/>
            </a:pPr>
            <a: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7</a:t>
            </a:r>
          </a:p>
          <a:p>
            <a:pPr eaLnBrk="0" hangingPunct="0">
              <a:lnSpc>
                <a:spcPct val="130000"/>
              </a:lnSpc>
              <a:defRPr/>
            </a:pPr>
            <a: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8</a:t>
            </a:r>
          </a:p>
          <a:p>
            <a:pPr eaLnBrk="0" hangingPunct="0">
              <a:lnSpc>
                <a:spcPct val="130000"/>
              </a:lnSpc>
              <a:defRPr/>
            </a:pPr>
            <a: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9</a:t>
            </a:r>
          </a:p>
          <a:p>
            <a:pPr eaLnBrk="0" hangingPunct="0">
              <a:lnSpc>
                <a:spcPct val="130000"/>
              </a:lnSpc>
              <a:defRPr/>
            </a:pPr>
            <a: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10</a:t>
            </a:r>
          </a:p>
        </p:txBody>
      </p:sp>
      <p:sp>
        <p:nvSpPr>
          <p:cNvPr id="10" name="Text Box 84"/>
          <p:cNvSpPr txBox="1">
            <a:spLocks noChangeArrowheads="1"/>
          </p:cNvSpPr>
          <p:nvPr/>
        </p:nvSpPr>
        <p:spPr bwMode="auto">
          <a:xfrm>
            <a:off x="1357290" y="2643182"/>
            <a:ext cx="533400" cy="333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130000"/>
              </a:lnSpc>
              <a:defRPr/>
            </a:pPr>
            <a: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3</a:t>
            </a:r>
          </a:p>
          <a:p>
            <a:pPr eaLnBrk="0" hangingPunct="0">
              <a:lnSpc>
                <a:spcPct val="130000"/>
              </a:lnSpc>
              <a:defRPr/>
            </a:pPr>
            <a: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2</a:t>
            </a:r>
          </a:p>
          <a:p>
            <a:pPr eaLnBrk="0" hangingPunct="0">
              <a:lnSpc>
                <a:spcPct val="130000"/>
              </a:lnSpc>
              <a:defRPr/>
            </a:pPr>
            <a: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3</a:t>
            </a:r>
          </a:p>
          <a:p>
            <a:pPr eaLnBrk="0" hangingPunct="0">
              <a:lnSpc>
                <a:spcPct val="130000"/>
              </a:lnSpc>
              <a:defRPr/>
            </a:pPr>
            <a: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3</a:t>
            </a:r>
          </a:p>
          <a:p>
            <a:pPr eaLnBrk="0" hangingPunct="0">
              <a:lnSpc>
                <a:spcPct val="130000"/>
              </a:lnSpc>
              <a:defRPr/>
            </a:pPr>
            <a: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8</a:t>
            </a:r>
          </a:p>
          <a:p>
            <a:pPr eaLnBrk="0" hangingPunct="0">
              <a:lnSpc>
                <a:spcPct val="130000"/>
              </a:lnSpc>
              <a:defRPr/>
            </a:pPr>
            <a: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9</a:t>
            </a:r>
          </a:p>
          <a:p>
            <a:pPr eaLnBrk="0" hangingPunct="0">
              <a:lnSpc>
                <a:spcPct val="130000"/>
              </a:lnSpc>
              <a:defRPr/>
            </a:pPr>
            <a: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9</a:t>
            </a:r>
          </a:p>
          <a:p>
            <a:pPr eaLnBrk="0" hangingPunct="0">
              <a:lnSpc>
                <a:spcPct val="130000"/>
              </a:lnSpc>
              <a:defRPr/>
            </a:pPr>
            <a: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2</a:t>
            </a:r>
          </a:p>
          <a:p>
            <a:pPr eaLnBrk="0" hangingPunct="0">
              <a:lnSpc>
                <a:spcPct val="130000"/>
              </a:lnSpc>
              <a:defRPr/>
            </a:pPr>
            <a: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1</a:t>
            </a:r>
          </a:p>
        </p:txBody>
      </p:sp>
      <p:sp>
        <p:nvSpPr>
          <p:cNvPr id="12" name="Text Box 39"/>
          <p:cNvSpPr txBox="1">
            <a:spLocks noChangeArrowheads="1"/>
          </p:cNvSpPr>
          <p:nvPr/>
        </p:nvSpPr>
        <p:spPr bwMode="auto">
          <a:xfrm>
            <a:off x="1187624" y="5949280"/>
            <a:ext cx="1224136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None/>
              <a:defRPr/>
            </a:pPr>
            <a:r>
              <a:rPr lang="en-US" sz="2200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N=</a:t>
            </a:r>
            <a:r>
              <a:rPr lang="en-US" sz="2200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40</a:t>
            </a:r>
            <a:endParaRPr lang="en-US" sz="2200" dirty="0">
              <a:solidFill>
                <a:srgbClr val="0070C0"/>
              </a:solidFill>
              <a:latin typeface="Tahoma" pitchFamily="34" charset="0"/>
            </a:endParaRPr>
          </a:p>
        </p:txBody>
      </p:sp>
      <p:sp>
        <p:nvSpPr>
          <p:cNvPr id="13" name="Text Box 42"/>
          <p:cNvSpPr txBox="1">
            <a:spLocks noChangeArrowheads="1"/>
          </p:cNvSpPr>
          <p:nvPr/>
        </p:nvSpPr>
        <p:spPr bwMode="auto">
          <a:xfrm>
            <a:off x="2051720" y="5877272"/>
            <a:ext cx="79208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Tổng</a:t>
            </a:r>
            <a: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:</a:t>
            </a:r>
          </a:p>
        </p:txBody>
      </p:sp>
      <p:sp>
        <p:nvSpPr>
          <p:cNvPr id="14" name="Text Box 210"/>
          <p:cNvSpPr txBox="1">
            <a:spLocks noChangeArrowheads="1"/>
          </p:cNvSpPr>
          <p:nvPr/>
        </p:nvSpPr>
        <p:spPr bwMode="auto">
          <a:xfrm>
            <a:off x="2627784" y="5877272"/>
            <a:ext cx="762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</a:rPr>
              <a:t>250</a:t>
            </a:r>
          </a:p>
        </p:txBody>
      </p:sp>
      <p:sp>
        <p:nvSpPr>
          <p:cNvPr id="15" name="Text Box 14"/>
          <p:cNvSpPr txBox="1">
            <a:spLocks noChangeArrowheads="1"/>
          </p:cNvSpPr>
          <p:nvPr/>
        </p:nvSpPr>
        <p:spPr bwMode="auto">
          <a:xfrm>
            <a:off x="3275856" y="3356992"/>
            <a:ext cx="936104" cy="1569660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endParaRPr lang="en-US" sz="2400" i="1" dirty="0">
              <a:solidFill>
                <a:srgbClr val="00B050"/>
              </a:solidFill>
              <a:latin typeface="Times New Roman" pitchFamily="18" charset="0"/>
            </a:endParaRPr>
          </a:p>
          <a:p>
            <a:pPr>
              <a:spcBef>
                <a:spcPct val="50000"/>
              </a:spcBef>
            </a:pPr>
            <a:endParaRPr lang="en-US" sz="2400" i="1" dirty="0">
              <a:solidFill>
                <a:srgbClr val="00B050"/>
              </a:solidFill>
              <a:latin typeface="Times New Roman" pitchFamily="18" charset="0"/>
            </a:endParaRPr>
          </a:p>
          <a:p>
            <a:pPr>
              <a:spcBef>
                <a:spcPct val="50000"/>
              </a:spcBef>
            </a:pPr>
            <a:endParaRPr lang="en-US" sz="2400" i="1" dirty="0">
              <a:solidFill>
                <a:srgbClr val="00B050"/>
              </a:solidFill>
              <a:latin typeface="Times New Roman" pitchFamily="18" charset="0"/>
            </a:endParaRPr>
          </a:p>
        </p:txBody>
      </p:sp>
      <p:graphicFrame>
        <p:nvGraphicFramePr>
          <p:cNvPr id="20482" name="Object 2"/>
          <p:cNvGraphicFramePr>
            <a:graphicFrameLocks noChangeAspect="1"/>
          </p:cNvGraphicFramePr>
          <p:nvPr/>
        </p:nvGraphicFramePr>
        <p:xfrm>
          <a:off x="3347864" y="3501008"/>
          <a:ext cx="504056" cy="407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Equation" r:id="rId3" imgW="330120" imgH="228600" progId="Equation.DSMT4">
                  <p:embed/>
                </p:oleObj>
              </mc:Choice>
              <mc:Fallback>
                <p:oleObj name="Equation" r:id="rId3" imgW="330120" imgH="228600" progId="Equation.DSMT4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47864" y="3501008"/>
                        <a:ext cx="504056" cy="4079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Text Box 14"/>
          <p:cNvSpPr txBox="1">
            <a:spLocks noChangeArrowheads="1"/>
          </p:cNvSpPr>
          <p:nvPr/>
        </p:nvSpPr>
        <p:spPr bwMode="auto">
          <a:xfrm>
            <a:off x="4572000" y="836712"/>
            <a:ext cx="392392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1" dirty="0">
                <a:solidFill>
                  <a:schemeClr val="folHlink"/>
                </a:solidFill>
                <a:latin typeface="Times New Roman" pitchFamily="18" charset="0"/>
              </a:rPr>
              <a:t>b) </a:t>
            </a:r>
            <a:r>
              <a:rPr lang="en-US" sz="2400" b="1" i="1" dirty="0" err="1">
                <a:solidFill>
                  <a:schemeClr val="folHlink"/>
                </a:solidFill>
                <a:latin typeface="Times New Roman" pitchFamily="18" charset="0"/>
              </a:rPr>
              <a:t>Công</a:t>
            </a:r>
            <a:r>
              <a:rPr lang="en-US" sz="2400" b="1" i="1" dirty="0">
                <a:solidFill>
                  <a:schemeClr val="folHlink"/>
                </a:solidFill>
                <a:latin typeface="Times New Roman" pitchFamily="18" charset="0"/>
              </a:rPr>
              <a:t> </a:t>
            </a:r>
            <a:r>
              <a:rPr lang="en-US" sz="2400" b="1" i="1" dirty="0" err="1">
                <a:solidFill>
                  <a:schemeClr val="folHlink"/>
                </a:solidFill>
                <a:latin typeface="Times New Roman" pitchFamily="18" charset="0"/>
              </a:rPr>
              <a:t>thức</a:t>
            </a:r>
            <a:r>
              <a:rPr lang="en-US" sz="2400" b="1" i="1" dirty="0">
                <a:solidFill>
                  <a:schemeClr val="folHlink"/>
                </a:solidFill>
                <a:latin typeface="Times New Roman" pitchFamily="18" charset="0"/>
              </a:rPr>
              <a:t>:</a:t>
            </a:r>
            <a:r>
              <a:rPr lang="en-US" sz="2400" i="1" dirty="0">
                <a:solidFill>
                  <a:schemeClr val="folHlink"/>
                </a:solidFill>
                <a:latin typeface="Times New Roman" pitchFamily="18" charset="0"/>
              </a:rPr>
              <a:t> </a:t>
            </a:r>
          </a:p>
        </p:txBody>
      </p:sp>
      <p:sp>
        <p:nvSpPr>
          <p:cNvPr id="17" name="Text Box 14"/>
          <p:cNvSpPr txBox="1">
            <a:spLocks noChangeArrowheads="1"/>
          </p:cNvSpPr>
          <p:nvPr/>
        </p:nvSpPr>
        <p:spPr bwMode="auto">
          <a:xfrm>
            <a:off x="4644008" y="1196752"/>
            <a:ext cx="449999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1" dirty="0" err="1">
                <a:solidFill>
                  <a:srgbClr val="00B050"/>
                </a:solidFill>
                <a:latin typeface="Times New Roman" pitchFamily="18" charset="0"/>
              </a:rPr>
              <a:t>Các</a:t>
            </a:r>
            <a:r>
              <a:rPr lang="en-US" sz="2400" b="1" i="1" dirty="0">
                <a:solidFill>
                  <a:srgbClr val="00B050"/>
                </a:solidFill>
                <a:latin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00B050"/>
                </a:solidFill>
                <a:latin typeface="Times New Roman" pitchFamily="18" charset="0"/>
              </a:rPr>
              <a:t>bước</a:t>
            </a:r>
            <a:r>
              <a:rPr lang="en-US" sz="2400" b="1" i="1" dirty="0">
                <a:solidFill>
                  <a:srgbClr val="00B050"/>
                </a:solidFill>
                <a:latin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00B050"/>
                </a:solidFill>
                <a:latin typeface="Times New Roman" pitchFamily="18" charset="0"/>
              </a:rPr>
              <a:t>tính</a:t>
            </a:r>
            <a:r>
              <a:rPr lang="en-US" sz="2400" b="1" i="1" dirty="0">
                <a:solidFill>
                  <a:srgbClr val="00B050"/>
                </a:solidFill>
                <a:latin typeface="Times New Roman" pitchFamily="18" charset="0"/>
              </a:rPr>
              <a:t> </a:t>
            </a:r>
            <a:r>
              <a:rPr lang="en-US" sz="2400" b="1" i="1" u="sng" dirty="0" err="1">
                <a:solidFill>
                  <a:srgbClr val="00B050"/>
                </a:solidFill>
                <a:latin typeface="Times New Roman" pitchFamily="18" charset="0"/>
              </a:rPr>
              <a:t>số</a:t>
            </a:r>
            <a:r>
              <a:rPr lang="en-US" sz="2400" b="1" i="1" u="sng" dirty="0">
                <a:solidFill>
                  <a:srgbClr val="00B050"/>
                </a:solidFill>
                <a:latin typeface="Times New Roman" pitchFamily="18" charset="0"/>
              </a:rPr>
              <a:t> </a:t>
            </a:r>
            <a:r>
              <a:rPr lang="en-US" sz="2400" b="1" i="1" u="sng" dirty="0" err="1">
                <a:solidFill>
                  <a:srgbClr val="00B050"/>
                </a:solidFill>
                <a:latin typeface="Times New Roman" pitchFamily="18" charset="0"/>
              </a:rPr>
              <a:t>trung</a:t>
            </a:r>
            <a:r>
              <a:rPr lang="en-US" sz="2400" b="1" i="1" u="sng" dirty="0">
                <a:solidFill>
                  <a:srgbClr val="00B050"/>
                </a:solidFill>
                <a:latin typeface="Times New Roman" pitchFamily="18" charset="0"/>
              </a:rPr>
              <a:t> </a:t>
            </a:r>
            <a:r>
              <a:rPr lang="en-US" sz="2400" b="1" i="1" u="sng" dirty="0" err="1">
                <a:solidFill>
                  <a:srgbClr val="00B050"/>
                </a:solidFill>
                <a:latin typeface="Times New Roman" pitchFamily="18" charset="0"/>
              </a:rPr>
              <a:t>bình</a:t>
            </a:r>
            <a:r>
              <a:rPr lang="en-US" sz="2400" b="1" i="1" u="sng" dirty="0">
                <a:solidFill>
                  <a:srgbClr val="00B050"/>
                </a:solidFill>
                <a:latin typeface="Times New Roman" pitchFamily="18" charset="0"/>
              </a:rPr>
              <a:t> </a:t>
            </a:r>
            <a:r>
              <a:rPr lang="en-US" sz="2400" b="1" i="1" u="sng" dirty="0" err="1">
                <a:solidFill>
                  <a:srgbClr val="00B050"/>
                </a:solidFill>
                <a:latin typeface="Times New Roman" pitchFamily="18" charset="0"/>
              </a:rPr>
              <a:t>cộng</a:t>
            </a:r>
            <a:r>
              <a:rPr lang="en-US" sz="2400" b="1" i="1" u="sng" dirty="0">
                <a:solidFill>
                  <a:srgbClr val="00B050"/>
                </a:solidFill>
                <a:latin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00B050"/>
                </a:solidFill>
                <a:latin typeface="Times New Roman" pitchFamily="18" charset="0"/>
              </a:rPr>
              <a:t>của</a:t>
            </a:r>
            <a:r>
              <a:rPr lang="en-US" sz="2400" b="1" i="1" dirty="0">
                <a:solidFill>
                  <a:srgbClr val="00B050"/>
                </a:solidFill>
                <a:latin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00B050"/>
                </a:solidFill>
                <a:latin typeface="Times New Roman" pitchFamily="18" charset="0"/>
              </a:rPr>
              <a:t>một</a:t>
            </a:r>
            <a:r>
              <a:rPr lang="en-US" sz="2400" b="1" i="1" dirty="0">
                <a:solidFill>
                  <a:srgbClr val="00B050"/>
                </a:solidFill>
                <a:latin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00B050"/>
                </a:solidFill>
                <a:latin typeface="Times New Roman" pitchFamily="18" charset="0"/>
              </a:rPr>
              <a:t>dấu</a:t>
            </a:r>
            <a:r>
              <a:rPr lang="en-US" sz="2400" b="1" i="1" dirty="0">
                <a:solidFill>
                  <a:srgbClr val="00B050"/>
                </a:solidFill>
                <a:latin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00B050"/>
                </a:solidFill>
                <a:latin typeface="Times New Roman" pitchFamily="18" charset="0"/>
              </a:rPr>
              <a:t>hiệu</a:t>
            </a:r>
            <a:endParaRPr lang="en-US" sz="2400" b="1" i="1" dirty="0">
              <a:solidFill>
                <a:srgbClr val="00B050"/>
              </a:solidFill>
              <a:latin typeface="Times New Roman" pitchFamily="18" charset="0"/>
            </a:endParaRPr>
          </a:p>
        </p:txBody>
      </p:sp>
      <p:sp>
        <p:nvSpPr>
          <p:cNvPr id="19" name="Text Box 195"/>
          <p:cNvSpPr txBox="1">
            <a:spLocks noChangeArrowheads="1"/>
          </p:cNvSpPr>
          <p:nvPr/>
        </p:nvSpPr>
        <p:spPr bwMode="auto">
          <a:xfrm>
            <a:off x="4357686" y="1928802"/>
            <a:ext cx="6087616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solidFill>
                  <a:srgbClr val="000066"/>
                </a:solidFill>
                <a:latin typeface="Times New Roman" pitchFamily="18" charset="0"/>
              </a:rPr>
              <a:t>B1: Nhân từng giá trị với tần số </a:t>
            </a:r>
          </a:p>
          <a:p>
            <a:pPr>
              <a:spcBef>
                <a:spcPct val="50000"/>
              </a:spcBef>
            </a:pPr>
            <a:r>
              <a:rPr lang="en-US" sz="2400" dirty="0" err="1">
                <a:solidFill>
                  <a:srgbClr val="000066"/>
                </a:solidFill>
                <a:latin typeface="Times New Roman" pitchFamily="18" charset="0"/>
              </a:rPr>
              <a:t>tương</a:t>
            </a:r>
            <a:r>
              <a:rPr lang="en-US" sz="2400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sz="2400" dirty="0" err="1">
                <a:solidFill>
                  <a:srgbClr val="000066"/>
                </a:solidFill>
                <a:latin typeface="Times New Roman" pitchFamily="18" charset="0"/>
              </a:rPr>
              <a:t>ứng</a:t>
            </a:r>
            <a:r>
              <a:rPr lang="en-US" sz="2400" dirty="0">
                <a:solidFill>
                  <a:srgbClr val="000066"/>
                </a:solidFill>
                <a:latin typeface="Times New Roman" pitchFamily="18" charset="0"/>
              </a:rPr>
              <a:t>.</a:t>
            </a:r>
          </a:p>
        </p:txBody>
      </p:sp>
      <p:sp>
        <p:nvSpPr>
          <p:cNvPr id="20" name="Text Box 196"/>
          <p:cNvSpPr txBox="1">
            <a:spLocks noChangeArrowheads="1"/>
          </p:cNvSpPr>
          <p:nvPr/>
        </p:nvSpPr>
        <p:spPr bwMode="auto">
          <a:xfrm>
            <a:off x="4286248" y="3000372"/>
            <a:ext cx="514851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solidFill>
                  <a:srgbClr val="000066"/>
                </a:solidFill>
                <a:latin typeface="Times New Roman" pitchFamily="18" charset="0"/>
              </a:rPr>
              <a:t> B2:Cộng tất cả các tích vừa tìm  được</a:t>
            </a:r>
          </a:p>
          <a:p>
            <a:pPr>
              <a:spcBef>
                <a:spcPct val="50000"/>
              </a:spcBef>
            </a:pPr>
            <a:endParaRPr lang="en-US" sz="2400" dirty="0">
              <a:solidFill>
                <a:srgbClr val="000066"/>
              </a:solidFill>
              <a:latin typeface="Times New Roman" pitchFamily="18" charset="0"/>
            </a:endParaRPr>
          </a:p>
        </p:txBody>
      </p:sp>
      <p:sp>
        <p:nvSpPr>
          <p:cNvPr id="21" name="Text Box 196"/>
          <p:cNvSpPr txBox="1">
            <a:spLocks noChangeArrowheads="1"/>
          </p:cNvSpPr>
          <p:nvPr/>
        </p:nvSpPr>
        <p:spPr bwMode="auto">
          <a:xfrm>
            <a:off x="4357686" y="3500438"/>
            <a:ext cx="5184576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solidFill>
                  <a:srgbClr val="000066"/>
                </a:solidFill>
                <a:latin typeface="Times New Roman" pitchFamily="18" charset="0"/>
              </a:rPr>
              <a:t>B3: Chia tổng đó cho số các giá trị </a:t>
            </a:r>
          </a:p>
          <a:p>
            <a:pPr>
              <a:spcBef>
                <a:spcPct val="50000"/>
              </a:spcBef>
            </a:pPr>
            <a:r>
              <a:rPr lang="en-US" sz="2400" dirty="0">
                <a:solidFill>
                  <a:srgbClr val="000066"/>
                </a:solidFill>
                <a:latin typeface="Times New Roman" pitchFamily="18" charset="0"/>
              </a:rPr>
              <a:t>                    (</a:t>
            </a:r>
            <a:r>
              <a:rPr lang="en-US" sz="2400" dirty="0" err="1">
                <a:solidFill>
                  <a:srgbClr val="000066"/>
                </a:solidFill>
                <a:latin typeface="Times New Roman" pitchFamily="18" charset="0"/>
              </a:rPr>
              <a:t>tức</a:t>
            </a:r>
            <a:r>
              <a:rPr lang="en-US" sz="2400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sz="2400" dirty="0" err="1">
                <a:solidFill>
                  <a:srgbClr val="000066"/>
                </a:solidFill>
                <a:latin typeface="Times New Roman" pitchFamily="18" charset="0"/>
              </a:rPr>
              <a:t>tổng</a:t>
            </a:r>
            <a:r>
              <a:rPr lang="en-US" sz="2400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sz="2400" dirty="0" err="1">
                <a:solidFill>
                  <a:srgbClr val="000066"/>
                </a:solidFill>
                <a:latin typeface="Times New Roman" pitchFamily="18" charset="0"/>
              </a:rPr>
              <a:t>các</a:t>
            </a:r>
            <a:r>
              <a:rPr lang="en-US" sz="2400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sz="2400" dirty="0" err="1">
                <a:solidFill>
                  <a:srgbClr val="000066"/>
                </a:solidFill>
                <a:latin typeface="Times New Roman" pitchFamily="18" charset="0"/>
              </a:rPr>
              <a:t>tần</a:t>
            </a:r>
            <a:r>
              <a:rPr lang="en-US" sz="2400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sz="2400" dirty="0" err="1">
                <a:solidFill>
                  <a:srgbClr val="000066"/>
                </a:solidFill>
                <a:latin typeface="Times New Roman" pitchFamily="18" charset="0"/>
              </a:rPr>
              <a:t>số</a:t>
            </a:r>
            <a:r>
              <a:rPr lang="en-US" sz="2400" dirty="0">
                <a:solidFill>
                  <a:srgbClr val="000066"/>
                </a:solidFill>
                <a:latin typeface="Times New Roman" pitchFamily="18" charset="0"/>
              </a:rPr>
              <a:t>).</a:t>
            </a:r>
          </a:p>
          <a:p>
            <a:pPr>
              <a:spcBef>
                <a:spcPct val="50000"/>
              </a:spcBef>
            </a:pPr>
            <a:endParaRPr lang="en-US" sz="2400" dirty="0">
              <a:solidFill>
                <a:srgbClr val="000066"/>
              </a:solidFill>
              <a:latin typeface="Times New Roman" pitchFamily="18" charset="0"/>
            </a:endParaRPr>
          </a:p>
        </p:txBody>
      </p:sp>
      <p:sp>
        <p:nvSpPr>
          <p:cNvPr id="22" name="Text Box 17"/>
          <p:cNvSpPr txBox="1">
            <a:spLocks noChangeArrowheads="1"/>
          </p:cNvSpPr>
          <p:nvPr/>
        </p:nvSpPr>
        <p:spPr bwMode="auto">
          <a:xfrm>
            <a:off x="4267200" y="4357694"/>
            <a:ext cx="4876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 err="1">
                <a:solidFill>
                  <a:srgbClr val="00B050"/>
                </a:solidFill>
                <a:latin typeface="Times New Roman" pitchFamily="18" charset="0"/>
              </a:rPr>
              <a:t>Công</a:t>
            </a:r>
            <a:r>
              <a:rPr lang="en-US" sz="2400" b="1" dirty="0">
                <a:solidFill>
                  <a:srgbClr val="00B050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B050"/>
                </a:solidFill>
                <a:latin typeface="Times New Roman" pitchFamily="18" charset="0"/>
              </a:rPr>
              <a:t>thức</a:t>
            </a:r>
            <a:r>
              <a:rPr lang="en-US" sz="2400" b="1" dirty="0">
                <a:solidFill>
                  <a:srgbClr val="00B050"/>
                </a:solidFill>
                <a:latin typeface="Times New Roman" pitchFamily="18" charset="0"/>
              </a:rPr>
              <a:t>:</a:t>
            </a:r>
          </a:p>
        </p:txBody>
      </p:sp>
      <p:sp>
        <p:nvSpPr>
          <p:cNvPr id="23" name="AutoShape 22"/>
          <p:cNvSpPr>
            <a:spLocks noChangeArrowheads="1"/>
          </p:cNvSpPr>
          <p:nvPr/>
        </p:nvSpPr>
        <p:spPr bwMode="auto">
          <a:xfrm>
            <a:off x="4499422" y="4797152"/>
            <a:ext cx="4644578" cy="720080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>
              <a:latin typeface="Tahoma" pitchFamily="34" charset="0"/>
            </a:endParaRPr>
          </a:p>
        </p:txBody>
      </p:sp>
      <p:graphicFrame>
        <p:nvGraphicFramePr>
          <p:cNvPr id="39959" name="Object 23"/>
          <p:cNvGraphicFramePr>
            <a:graphicFrameLocks noChangeAspect="1"/>
          </p:cNvGraphicFramePr>
          <p:nvPr/>
        </p:nvGraphicFramePr>
        <p:xfrm>
          <a:off x="4572000" y="4786322"/>
          <a:ext cx="4572000" cy="7200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Equation" r:id="rId5" imgW="2006280" imgH="419040" progId="Equation.DSMT4">
                  <p:embed/>
                </p:oleObj>
              </mc:Choice>
              <mc:Fallback>
                <p:oleObj name="Equation" r:id="rId5" imgW="2006280" imgH="41904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4786322"/>
                        <a:ext cx="4572000" cy="72008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Text Box 20"/>
          <p:cNvSpPr txBox="1">
            <a:spLocks noChangeArrowheads="1"/>
          </p:cNvSpPr>
          <p:nvPr/>
        </p:nvSpPr>
        <p:spPr bwMode="auto">
          <a:xfrm>
            <a:off x="4427984" y="5572140"/>
            <a:ext cx="4716016" cy="107721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err="1">
                <a:latin typeface="Times New Roman" pitchFamily="18" charset="0"/>
              </a:rPr>
              <a:t>Trong</a:t>
            </a:r>
            <a:r>
              <a:rPr lang="en-US" sz="1600" dirty="0">
                <a:latin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</a:rPr>
              <a:t>đó</a:t>
            </a:r>
            <a:r>
              <a:rPr lang="en-US" sz="1600" dirty="0">
                <a:latin typeface="Times New Roman" pitchFamily="18" charset="0"/>
              </a:rPr>
              <a:t> :</a:t>
            </a:r>
          </a:p>
          <a:p>
            <a:pPr>
              <a:spcBef>
                <a:spcPct val="50000"/>
              </a:spcBef>
            </a:pPr>
            <a:r>
              <a:rPr lang="en-US" sz="1600" dirty="0">
                <a:latin typeface="Times New Roman" pitchFamily="18" charset="0"/>
              </a:rPr>
              <a:t> x</a:t>
            </a:r>
            <a:r>
              <a:rPr lang="en-US" sz="1600" baseline="-25000" dirty="0">
                <a:latin typeface="Times New Roman" pitchFamily="18" charset="0"/>
              </a:rPr>
              <a:t>1</a:t>
            </a:r>
            <a:r>
              <a:rPr lang="en-US" sz="1600" dirty="0">
                <a:latin typeface="Times New Roman" pitchFamily="18" charset="0"/>
              </a:rPr>
              <a:t>, x</a:t>
            </a:r>
            <a:r>
              <a:rPr lang="en-US" sz="1600" baseline="-25000" dirty="0">
                <a:latin typeface="Times New Roman" pitchFamily="18" charset="0"/>
              </a:rPr>
              <a:t>2</a:t>
            </a:r>
            <a:r>
              <a:rPr lang="en-US" sz="1600" dirty="0">
                <a:latin typeface="Times New Roman" pitchFamily="18" charset="0"/>
              </a:rPr>
              <a:t>,.., </a:t>
            </a:r>
            <a:r>
              <a:rPr lang="en-US" sz="1600" dirty="0" err="1">
                <a:latin typeface="Times New Roman" pitchFamily="18" charset="0"/>
              </a:rPr>
              <a:t>x</a:t>
            </a:r>
            <a:r>
              <a:rPr lang="en-US" sz="1600" baseline="-25000" dirty="0" err="1">
                <a:latin typeface="Times New Roman" pitchFamily="18" charset="0"/>
              </a:rPr>
              <a:t>k</a:t>
            </a:r>
            <a:r>
              <a:rPr lang="en-US" sz="1600" baseline="-25000" dirty="0">
                <a:latin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</a:rPr>
              <a:t>là</a:t>
            </a:r>
            <a:r>
              <a:rPr lang="en-US" sz="1600" dirty="0">
                <a:latin typeface="Times New Roman" pitchFamily="18" charset="0"/>
              </a:rPr>
              <a:t> k </a:t>
            </a:r>
            <a:r>
              <a:rPr lang="en-US" sz="1600" dirty="0" err="1">
                <a:latin typeface="Times New Roman" pitchFamily="18" charset="0"/>
              </a:rPr>
              <a:t>giá</a:t>
            </a:r>
            <a:r>
              <a:rPr lang="en-US" sz="1600" dirty="0">
                <a:latin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</a:rPr>
              <a:t>trị</a:t>
            </a:r>
            <a:r>
              <a:rPr lang="en-US" sz="1600" dirty="0">
                <a:latin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</a:rPr>
              <a:t>khác</a:t>
            </a:r>
            <a:r>
              <a:rPr lang="en-US" sz="1600" dirty="0">
                <a:latin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</a:rPr>
              <a:t>nhau</a:t>
            </a:r>
            <a:r>
              <a:rPr lang="en-US" sz="1600" dirty="0">
                <a:latin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</a:rPr>
              <a:t>của</a:t>
            </a:r>
            <a:r>
              <a:rPr lang="en-US" sz="1600" dirty="0">
                <a:latin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</a:rPr>
              <a:t>dấu</a:t>
            </a:r>
            <a:r>
              <a:rPr lang="en-US" sz="1600" dirty="0">
                <a:latin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</a:rPr>
              <a:t>hiệu</a:t>
            </a:r>
            <a:r>
              <a:rPr lang="en-US" sz="1600" dirty="0">
                <a:latin typeface="Times New Roman" pitchFamily="18" charset="0"/>
              </a:rPr>
              <a:t> X</a:t>
            </a:r>
          </a:p>
          <a:p>
            <a:pPr>
              <a:spcBef>
                <a:spcPct val="50000"/>
              </a:spcBef>
            </a:pPr>
            <a:r>
              <a:rPr lang="en-US" sz="1600" dirty="0">
                <a:latin typeface="Times New Roman" pitchFamily="18" charset="0"/>
              </a:rPr>
              <a:t>  n</a:t>
            </a:r>
            <a:r>
              <a:rPr lang="en-US" sz="1600" baseline="-25000" dirty="0">
                <a:latin typeface="Times New Roman" pitchFamily="18" charset="0"/>
              </a:rPr>
              <a:t>1</a:t>
            </a:r>
            <a:r>
              <a:rPr lang="en-US" sz="1600" dirty="0">
                <a:latin typeface="Times New Roman" pitchFamily="18" charset="0"/>
              </a:rPr>
              <a:t>, n</a:t>
            </a:r>
            <a:r>
              <a:rPr lang="en-US" sz="1600" baseline="-25000" dirty="0">
                <a:latin typeface="Times New Roman" pitchFamily="18" charset="0"/>
              </a:rPr>
              <a:t>2 </a:t>
            </a:r>
            <a:r>
              <a:rPr lang="en-US" sz="1600" dirty="0">
                <a:latin typeface="Times New Roman" pitchFamily="18" charset="0"/>
              </a:rPr>
              <a:t>,......, </a:t>
            </a:r>
            <a:r>
              <a:rPr lang="en-US" sz="1600" dirty="0" err="1">
                <a:latin typeface="Times New Roman" pitchFamily="18" charset="0"/>
              </a:rPr>
              <a:t>là</a:t>
            </a:r>
            <a:r>
              <a:rPr lang="en-US" sz="1600" dirty="0">
                <a:latin typeface="Times New Roman" pitchFamily="18" charset="0"/>
              </a:rPr>
              <a:t> k </a:t>
            </a:r>
            <a:r>
              <a:rPr lang="en-US" sz="1600" dirty="0" err="1">
                <a:latin typeface="Times New Roman" pitchFamily="18" charset="0"/>
              </a:rPr>
              <a:t>tần</a:t>
            </a:r>
            <a:r>
              <a:rPr lang="en-US" sz="1600" dirty="0">
                <a:latin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</a:rPr>
              <a:t>số</a:t>
            </a:r>
            <a:r>
              <a:rPr lang="en-US" sz="1600" dirty="0">
                <a:latin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</a:rPr>
              <a:t>tương</a:t>
            </a:r>
            <a:r>
              <a:rPr lang="en-US" sz="1600" dirty="0">
                <a:latin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</a:rPr>
              <a:t>ứng</a:t>
            </a:r>
            <a:r>
              <a:rPr lang="en-US" sz="1600" dirty="0">
                <a:latin typeface="Times New Roman" pitchFamily="18" charset="0"/>
              </a:rPr>
              <a:t>.   N </a:t>
            </a:r>
            <a:r>
              <a:rPr lang="en-US" sz="1600" dirty="0" err="1">
                <a:latin typeface="Times New Roman" pitchFamily="18" charset="0"/>
              </a:rPr>
              <a:t>là</a:t>
            </a:r>
            <a:r>
              <a:rPr lang="en-US" sz="1600" dirty="0">
                <a:latin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</a:rPr>
              <a:t>số</a:t>
            </a:r>
            <a:r>
              <a:rPr lang="en-US" sz="1600" dirty="0">
                <a:latin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</a:rPr>
              <a:t>các</a:t>
            </a:r>
            <a:r>
              <a:rPr lang="en-US" sz="1600" dirty="0">
                <a:latin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</a:rPr>
              <a:t>giá</a:t>
            </a:r>
            <a:r>
              <a:rPr lang="en-US" sz="1600" dirty="0">
                <a:latin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</a:rPr>
              <a:t>trị</a:t>
            </a:r>
            <a:r>
              <a:rPr lang="en-US" sz="1600" dirty="0">
                <a:latin typeface="Times New Roman" pitchFamily="18" charset="0"/>
              </a:rPr>
              <a:t> .</a:t>
            </a:r>
          </a:p>
        </p:txBody>
      </p:sp>
      <p:sp>
        <p:nvSpPr>
          <p:cNvPr id="25" name="Rectangle 16"/>
          <p:cNvSpPr>
            <a:spLocks noChangeArrowheads="1"/>
          </p:cNvSpPr>
          <p:nvPr/>
        </p:nvSpPr>
        <p:spPr bwMode="auto">
          <a:xfrm>
            <a:off x="642910" y="2643182"/>
            <a:ext cx="64294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eaLnBrk="0" hangingPunct="0"/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x</a:t>
            </a:r>
            <a:r>
              <a:rPr lang="en-US" sz="2400" baseline="-30000" dirty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</a:t>
            </a:r>
            <a:r>
              <a:rPr lang="en-US" sz="2400" baseline="-25000" dirty="0">
                <a:solidFill>
                  <a:srgbClr val="003300"/>
                </a:solidFill>
                <a:ea typeface="Calibri" pitchFamily="34" charset="0"/>
                <a:cs typeface="Times New Roman" pitchFamily="18" charset="0"/>
              </a:rPr>
              <a:t>   </a:t>
            </a:r>
            <a:endParaRPr lang="en-US" sz="2400" dirty="0">
              <a:solidFill>
                <a:srgbClr val="003300"/>
              </a:solidFill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29" name="Rectangle 16"/>
          <p:cNvSpPr>
            <a:spLocks noChangeArrowheads="1"/>
          </p:cNvSpPr>
          <p:nvPr/>
        </p:nvSpPr>
        <p:spPr bwMode="auto">
          <a:xfrm>
            <a:off x="642910" y="2928934"/>
            <a:ext cx="9858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eaLnBrk="0" hangingPunct="0"/>
            <a:r>
              <a:rPr lang="en-US" sz="2400" dirty="0">
                <a:solidFill>
                  <a:srgbClr val="0033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x</a:t>
            </a:r>
            <a:r>
              <a:rPr lang="en-US" sz="2400" baseline="-30000" dirty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</a:t>
            </a:r>
            <a:r>
              <a:rPr lang="en-US" sz="2400" baseline="-25000" dirty="0">
                <a:solidFill>
                  <a:srgbClr val="003300"/>
                </a:solidFill>
                <a:ea typeface="Calibri" pitchFamily="34" charset="0"/>
                <a:cs typeface="Times New Roman" pitchFamily="18" charset="0"/>
              </a:rPr>
              <a:t>  </a:t>
            </a:r>
            <a:endParaRPr lang="en-US" sz="2400" dirty="0">
              <a:solidFill>
                <a:srgbClr val="003300"/>
              </a:solidFill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30" name="Rectangle 16"/>
          <p:cNvSpPr>
            <a:spLocks noChangeArrowheads="1"/>
          </p:cNvSpPr>
          <p:nvPr/>
        </p:nvSpPr>
        <p:spPr bwMode="auto">
          <a:xfrm>
            <a:off x="642910" y="3286124"/>
            <a:ext cx="114300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eaLnBrk="0" hangingPunct="0"/>
            <a:r>
              <a:rPr lang="en-US" sz="2400" dirty="0">
                <a:solidFill>
                  <a:srgbClr val="0033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x</a:t>
            </a:r>
            <a:r>
              <a:rPr lang="en-US" sz="2400" baseline="-30000" dirty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</a:t>
            </a:r>
            <a:r>
              <a:rPr lang="en-US" sz="2400" baseline="-25000" dirty="0">
                <a:solidFill>
                  <a:srgbClr val="003300"/>
                </a:solidFill>
                <a:ea typeface="Calibri" pitchFamily="34" charset="0"/>
                <a:cs typeface="Times New Roman" pitchFamily="18" charset="0"/>
              </a:rPr>
              <a:t>   </a:t>
            </a:r>
            <a:endParaRPr lang="en-US" sz="2400" dirty="0">
              <a:solidFill>
                <a:srgbClr val="003300"/>
              </a:solidFill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31" name="Rectangle 16"/>
          <p:cNvSpPr>
            <a:spLocks noChangeArrowheads="1"/>
          </p:cNvSpPr>
          <p:nvPr/>
        </p:nvSpPr>
        <p:spPr bwMode="auto">
          <a:xfrm>
            <a:off x="785786" y="3857628"/>
            <a:ext cx="914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eaLnBrk="0" hangingPunct="0"/>
            <a:r>
              <a:rPr lang="en-US" sz="2400" baseline="-25000" dirty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...</a:t>
            </a:r>
            <a:r>
              <a:rPr lang="en-US" sz="2400" baseline="-25000" dirty="0">
                <a:solidFill>
                  <a:srgbClr val="FF0000"/>
                </a:solidFill>
                <a:ea typeface="Calibri" pitchFamily="34" charset="0"/>
                <a:cs typeface="Times New Roman" pitchFamily="18" charset="0"/>
              </a:rPr>
              <a:t>  </a:t>
            </a:r>
            <a:r>
              <a:rPr lang="en-US" sz="2400" baseline="-25000" dirty="0">
                <a:solidFill>
                  <a:srgbClr val="003300"/>
                </a:solidFill>
                <a:ea typeface="Calibri" pitchFamily="34" charset="0"/>
                <a:cs typeface="Times New Roman" pitchFamily="18" charset="0"/>
              </a:rPr>
              <a:t> </a:t>
            </a:r>
            <a:endParaRPr lang="en-US" sz="2400" dirty="0">
              <a:solidFill>
                <a:srgbClr val="003300"/>
              </a:solidFill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34" name="Rectangle 16"/>
          <p:cNvSpPr>
            <a:spLocks noChangeArrowheads="1"/>
          </p:cNvSpPr>
          <p:nvPr/>
        </p:nvSpPr>
        <p:spPr bwMode="auto">
          <a:xfrm>
            <a:off x="785786" y="4143380"/>
            <a:ext cx="85725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eaLnBrk="0" hangingPunct="0"/>
            <a:r>
              <a:rPr lang="en-US" sz="2400" baseline="-25000" dirty="0">
                <a:solidFill>
                  <a:srgbClr val="FF0000"/>
                </a:solidFill>
                <a:ea typeface="Calibri" pitchFamily="34" charset="0"/>
                <a:cs typeface="Times New Roman" pitchFamily="18" charset="0"/>
              </a:rPr>
              <a:t>  </a:t>
            </a:r>
            <a:r>
              <a:rPr lang="en-US" sz="2400" baseline="-25000" dirty="0">
                <a:solidFill>
                  <a:srgbClr val="003300"/>
                </a:solidFill>
                <a:ea typeface="Calibri" pitchFamily="34" charset="0"/>
                <a:cs typeface="Times New Roman" pitchFamily="18" charset="0"/>
              </a:rPr>
              <a:t> </a:t>
            </a:r>
            <a:endParaRPr lang="en-US" sz="2400" dirty="0">
              <a:solidFill>
                <a:srgbClr val="003300"/>
              </a:solidFill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35" name="Rectangle 16"/>
          <p:cNvSpPr>
            <a:spLocks noChangeArrowheads="1"/>
          </p:cNvSpPr>
          <p:nvPr/>
        </p:nvSpPr>
        <p:spPr bwMode="auto">
          <a:xfrm>
            <a:off x="827584" y="3573016"/>
            <a:ext cx="42862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eaLnBrk="0" hangingPunct="0"/>
            <a:r>
              <a:rPr lang="en-US" sz="2400" baseline="-25000" dirty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...</a:t>
            </a:r>
            <a:r>
              <a:rPr lang="en-US" sz="2400" baseline="-25000" dirty="0">
                <a:solidFill>
                  <a:srgbClr val="FF0000"/>
                </a:solidFill>
                <a:ea typeface="Calibri" pitchFamily="34" charset="0"/>
                <a:cs typeface="Times New Roman" pitchFamily="18" charset="0"/>
              </a:rPr>
              <a:t>  </a:t>
            </a:r>
            <a:r>
              <a:rPr lang="en-US" sz="2400" baseline="-25000" dirty="0">
                <a:solidFill>
                  <a:srgbClr val="003300"/>
                </a:solidFill>
                <a:ea typeface="Calibri" pitchFamily="34" charset="0"/>
                <a:cs typeface="Times New Roman" pitchFamily="18" charset="0"/>
              </a:rPr>
              <a:t> </a:t>
            </a:r>
            <a:endParaRPr lang="en-US" sz="2400" dirty="0">
              <a:solidFill>
                <a:srgbClr val="003300"/>
              </a:solidFill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37" name="Rectangle 16"/>
          <p:cNvSpPr>
            <a:spLocks noChangeArrowheads="1"/>
          </p:cNvSpPr>
          <p:nvPr/>
        </p:nvSpPr>
        <p:spPr bwMode="auto">
          <a:xfrm>
            <a:off x="785786" y="5000636"/>
            <a:ext cx="35719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eaLnBrk="0" hangingPunct="0"/>
            <a:r>
              <a:rPr lang="en-US" sz="2400" baseline="-25000" dirty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...</a:t>
            </a:r>
            <a:r>
              <a:rPr lang="en-US" sz="2400" baseline="-25000" dirty="0">
                <a:solidFill>
                  <a:srgbClr val="FF0000"/>
                </a:solidFill>
                <a:ea typeface="Calibri" pitchFamily="34" charset="0"/>
                <a:cs typeface="Times New Roman" pitchFamily="18" charset="0"/>
              </a:rPr>
              <a:t>  </a:t>
            </a:r>
            <a:r>
              <a:rPr lang="en-US" sz="2400" baseline="-25000" dirty="0">
                <a:solidFill>
                  <a:srgbClr val="003300"/>
                </a:solidFill>
                <a:ea typeface="Calibri" pitchFamily="34" charset="0"/>
                <a:cs typeface="Times New Roman" pitchFamily="18" charset="0"/>
              </a:rPr>
              <a:t> </a:t>
            </a:r>
            <a:endParaRPr lang="en-US" sz="2400" dirty="0">
              <a:solidFill>
                <a:srgbClr val="003300"/>
              </a:solidFill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38" name="Rectangle 16"/>
          <p:cNvSpPr>
            <a:spLocks noChangeArrowheads="1"/>
          </p:cNvSpPr>
          <p:nvPr/>
        </p:nvSpPr>
        <p:spPr bwMode="auto">
          <a:xfrm>
            <a:off x="785786" y="4643446"/>
            <a:ext cx="35719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eaLnBrk="0" hangingPunct="0"/>
            <a:r>
              <a:rPr lang="en-US" sz="2400" baseline="-25000" dirty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...</a:t>
            </a:r>
            <a:r>
              <a:rPr lang="en-US" sz="2400" baseline="-25000" dirty="0">
                <a:solidFill>
                  <a:srgbClr val="FF0000"/>
                </a:solidFill>
                <a:ea typeface="Calibri" pitchFamily="34" charset="0"/>
                <a:cs typeface="Times New Roman" pitchFamily="18" charset="0"/>
              </a:rPr>
              <a:t>  </a:t>
            </a:r>
            <a:r>
              <a:rPr lang="en-US" sz="2400" baseline="-25000" dirty="0">
                <a:solidFill>
                  <a:srgbClr val="003300"/>
                </a:solidFill>
                <a:ea typeface="Calibri" pitchFamily="34" charset="0"/>
                <a:cs typeface="Times New Roman" pitchFamily="18" charset="0"/>
              </a:rPr>
              <a:t> </a:t>
            </a:r>
            <a:endParaRPr lang="en-US" sz="2400" dirty="0">
              <a:solidFill>
                <a:srgbClr val="003300"/>
              </a:solidFill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39" name="Rectangle 16"/>
          <p:cNvSpPr>
            <a:spLocks noChangeArrowheads="1"/>
          </p:cNvSpPr>
          <p:nvPr/>
        </p:nvSpPr>
        <p:spPr bwMode="auto">
          <a:xfrm>
            <a:off x="785786" y="4286256"/>
            <a:ext cx="42862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eaLnBrk="0" hangingPunct="0"/>
            <a:r>
              <a:rPr lang="en-US" sz="2400" baseline="-25000" dirty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...</a:t>
            </a:r>
            <a:r>
              <a:rPr lang="en-US" sz="2400" baseline="-25000" dirty="0">
                <a:solidFill>
                  <a:srgbClr val="FF0000"/>
                </a:solidFill>
                <a:ea typeface="Calibri" pitchFamily="34" charset="0"/>
                <a:cs typeface="Times New Roman" pitchFamily="18" charset="0"/>
              </a:rPr>
              <a:t>  </a:t>
            </a:r>
            <a:r>
              <a:rPr lang="en-US" sz="2400" baseline="-25000" dirty="0">
                <a:solidFill>
                  <a:srgbClr val="003300"/>
                </a:solidFill>
                <a:ea typeface="Calibri" pitchFamily="34" charset="0"/>
                <a:cs typeface="Times New Roman" pitchFamily="18" charset="0"/>
              </a:rPr>
              <a:t> </a:t>
            </a:r>
            <a:endParaRPr lang="en-US" sz="2400" dirty="0">
              <a:solidFill>
                <a:srgbClr val="003300"/>
              </a:solidFill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40" name="Rectangle 16"/>
          <p:cNvSpPr>
            <a:spLocks noChangeArrowheads="1"/>
          </p:cNvSpPr>
          <p:nvPr/>
        </p:nvSpPr>
        <p:spPr bwMode="auto">
          <a:xfrm>
            <a:off x="642910" y="5429264"/>
            <a:ext cx="114300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eaLnBrk="0" hangingPunct="0"/>
            <a:r>
              <a:rPr lang="en-US" sz="2400" dirty="0">
                <a:solidFill>
                  <a:srgbClr val="0033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x</a:t>
            </a:r>
            <a:r>
              <a:rPr lang="en-US" sz="2400" baseline="-30000" dirty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9</a:t>
            </a:r>
            <a:r>
              <a:rPr lang="en-US" sz="2400" baseline="-25000" dirty="0">
                <a:solidFill>
                  <a:srgbClr val="003300"/>
                </a:solidFill>
                <a:ea typeface="Calibri" pitchFamily="34" charset="0"/>
                <a:cs typeface="Times New Roman" pitchFamily="18" charset="0"/>
              </a:rPr>
              <a:t>   </a:t>
            </a:r>
            <a:endParaRPr lang="en-US" sz="2400" dirty="0">
              <a:solidFill>
                <a:srgbClr val="003300"/>
              </a:solidFill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41" name="Rectangle 16"/>
          <p:cNvSpPr>
            <a:spLocks noChangeArrowheads="1"/>
          </p:cNvSpPr>
          <p:nvPr/>
        </p:nvSpPr>
        <p:spPr bwMode="auto">
          <a:xfrm>
            <a:off x="1571604" y="2643182"/>
            <a:ext cx="642942" cy="461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eaLnBrk="0" hangingPunct="0"/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n</a:t>
            </a:r>
            <a:r>
              <a:rPr lang="en-US" sz="2400" baseline="-30000" dirty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</a:t>
            </a:r>
            <a:r>
              <a:rPr lang="en-US" sz="2400" baseline="-25000" dirty="0">
                <a:solidFill>
                  <a:srgbClr val="003300"/>
                </a:solidFill>
                <a:ea typeface="Calibri" pitchFamily="34" charset="0"/>
                <a:cs typeface="Times New Roman" pitchFamily="18" charset="0"/>
              </a:rPr>
              <a:t>   </a:t>
            </a:r>
            <a:endParaRPr lang="en-US" sz="2400" dirty="0">
              <a:solidFill>
                <a:srgbClr val="003300"/>
              </a:solidFill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42" name="Rectangle 16"/>
          <p:cNvSpPr>
            <a:spLocks noChangeArrowheads="1"/>
          </p:cNvSpPr>
          <p:nvPr/>
        </p:nvSpPr>
        <p:spPr bwMode="auto">
          <a:xfrm>
            <a:off x="1571604" y="3000372"/>
            <a:ext cx="642942" cy="461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eaLnBrk="0" hangingPunct="0"/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n</a:t>
            </a:r>
            <a:r>
              <a:rPr lang="en-US" sz="2400" baseline="-30000" dirty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</a:t>
            </a:r>
            <a:r>
              <a:rPr lang="en-US" sz="2400" baseline="-25000" dirty="0">
                <a:solidFill>
                  <a:srgbClr val="003300"/>
                </a:solidFill>
                <a:ea typeface="Calibri" pitchFamily="34" charset="0"/>
                <a:cs typeface="Times New Roman" pitchFamily="18" charset="0"/>
              </a:rPr>
              <a:t>   </a:t>
            </a:r>
            <a:endParaRPr lang="en-US" sz="2400" dirty="0">
              <a:solidFill>
                <a:srgbClr val="003300"/>
              </a:solidFill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43" name="Rectangle 16"/>
          <p:cNvSpPr>
            <a:spLocks noChangeArrowheads="1"/>
          </p:cNvSpPr>
          <p:nvPr/>
        </p:nvSpPr>
        <p:spPr bwMode="auto">
          <a:xfrm>
            <a:off x="1571604" y="3357562"/>
            <a:ext cx="642942" cy="461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eaLnBrk="0" hangingPunct="0"/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n</a:t>
            </a:r>
            <a:r>
              <a:rPr lang="en-US" sz="2400" baseline="-30000" dirty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</a:t>
            </a:r>
            <a:r>
              <a:rPr lang="en-US" sz="2400" baseline="-25000" dirty="0">
                <a:solidFill>
                  <a:srgbClr val="003300"/>
                </a:solidFill>
                <a:ea typeface="Calibri" pitchFamily="34" charset="0"/>
                <a:cs typeface="Times New Roman" pitchFamily="18" charset="0"/>
              </a:rPr>
              <a:t>   </a:t>
            </a:r>
            <a:endParaRPr lang="en-US" sz="2400" dirty="0">
              <a:solidFill>
                <a:srgbClr val="003300"/>
              </a:solidFill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44" name="Rectangle 16"/>
          <p:cNvSpPr>
            <a:spLocks noChangeArrowheads="1"/>
          </p:cNvSpPr>
          <p:nvPr/>
        </p:nvSpPr>
        <p:spPr bwMode="auto">
          <a:xfrm>
            <a:off x="1500166" y="5429265"/>
            <a:ext cx="69557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eaLnBrk="0" hangingPunct="0"/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n</a:t>
            </a:r>
            <a:r>
              <a:rPr lang="en-US" sz="2400" baseline="-30000" dirty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9</a:t>
            </a:r>
            <a:r>
              <a:rPr lang="en-US" sz="2400" baseline="-25000" dirty="0">
                <a:solidFill>
                  <a:srgbClr val="003300"/>
                </a:solidFill>
                <a:ea typeface="Calibri" pitchFamily="34" charset="0"/>
                <a:cs typeface="Times New Roman" pitchFamily="18" charset="0"/>
              </a:rPr>
              <a:t>   </a:t>
            </a:r>
            <a:endParaRPr lang="en-US" sz="2400" dirty="0">
              <a:solidFill>
                <a:srgbClr val="003300"/>
              </a:solidFill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46" name="Rectangle 16"/>
          <p:cNvSpPr>
            <a:spLocks noChangeArrowheads="1"/>
          </p:cNvSpPr>
          <p:nvPr/>
        </p:nvSpPr>
        <p:spPr bwMode="auto">
          <a:xfrm>
            <a:off x="1643042" y="3571876"/>
            <a:ext cx="42862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eaLnBrk="0" hangingPunct="0"/>
            <a:r>
              <a:rPr lang="en-US" sz="2400" baseline="-25000" dirty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...</a:t>
            </a:r>
            <a:r>
              <a:rPr lang="en-US" sz="2400" baseline="-25000" dirty="0">
                <a:solidFill>
                  <a:srgbClr val="FF0000"/>
                </a:solidFill>
                <a:ea typeface="Calibri" pitchFamily="34" charset="0"/>
                <a:cs typeface="Times New Roman" pitchFamily="18" charset="0"/>
              </a:rPr>
              <a:t>  </a:t>
            </a:r>
            <a:r>
              <a:rPr lang="en-US" sz="2400" baseline="-25000" dirty="0">
                <a:solidFill>
                  <a:srgbClr val="003300"/>
                </a:solidFill>
                <a:ea typeface="Calibri" pitchFamily="34" charset="0"/>
                <a:cs typeface="Times New Roman" pitchFamily="18" charset="0"/>
              </a:rPr>
              <a:t> </a:t>
            </a:r>
            <a:endParaRPr lang="en-US" sz="2400" dirty="0">
              <a:solidFill>
                <a:srgbClr val="003300"/>
              </a:solidFill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47" name="Rectangle 16"/>
          <p:cNvSpPr>
            <a:spLocks noChangeArrowheads="1"/>
          </p:cNvSpPr>
          <p:nvPr/>
        </p:nvSpPr>
        <p:spPr bwMode="auto">
          <a:xfrm>
            <a:off x="1643042" y="3929066"/>
            <a:ext cx="42862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eaLnBrk="0" hangingPunct="0"/>
            <a:r>
              <a:rPr lang="en-US" sz="2400" baseline="-25000" dirty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...</a:t>
            </a:r>
            <a:r>
              <a:rPr lang="en-US" sz="2400" baseline="-25000" dirty="0">
                <a:solidFill>
                  <a:srgbClr val="FF0000"/>
                </a:solidFill>
                <a:ea typeface="Calibri" pitchFamily="34" charset="0"/>
                <a:cs typeface="Times New Roman" pitchFamily="18" charset="0"/>
              </a:rPr>
              <a:t>  </a:t>
            </a:r>
            <a:r>
              <a:rPr lang="en-US" sz="2400" baseline="-25000" dirty="0">
                <a:solidFill>
                  <a:srgbClr val="003300"/>
                </a:solidFill>
                <a:ea typeface="Calibri" pitchFamily="34" charset="0"/>
                <a:cs typeface="Times New Roman" pitchFamily="18" charset="0"/>
              </a:rPr>
              <a:t> </a:t>
            </a:r>
            <a:endParaRPr lang="en-US" sz="2400" dirty="0">
              <a:solidFill>
                <a:srgbClr val="003300"/>
              </a:solidFill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48" name="Rectangle 16"/>
          <p:cNvSpPr>
            <a:spLocks noChangeArrowheads="1"/>
          </p:cNvSpPr>
          <p:nvPr/>
        </p:nvSpPr>
        <p:spPr bwMode="auto">
          <a:xfrm>
            <a:off x="1643042" y="4286256"/>
            <a:ext cx="42862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eaLnBrk="0" hangingPunct="0"/>
            <a:r>
              <a:rPr lang="en-US" sz="2400" baseline="-25000" dirty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...</a:t>
            </a:r>
            <a:r>
              <a:rPr lang="en-US" sz="2400" baseline="-25000" dirty="0">
                <a:solidFill>
                  <a:srgbClr val="FF0000"/>
                </a:solidFill>
                <a:ea typeface="Calibri" pitchFamily="34" charset="0"/>
                <a:cs typeface="Times New Roman" pitchFamily="18" charset="0"/>
              </a:rPr>
              <a:t>  </a:t>
            </a:r>
            <a:r>
              <a:rPr lang="en-US" sz="2400" baseline="-25000" dirty="0">
                <a:solidFill>
                  <a:srgbClr val="003300"/>
                </a:solidFill>
                <a:ea typeface="Calibri" pitchFamily="34" charset="0"/>
                <a:cs typeface="Times New Roman" pitchFamily="18" charset="0"/>
              </a:rPr>
              <a:t> </a:t>
            </a:r>
            <a:endParaRPr lang="en-US" sz="2400" dirty="0">
              <a:solidFill>
                <a:srgbClr val="003300"/>
              </a:solidFill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49" name="Rectangle 16"/>
          <p:cNvSpPr>
            <a:spLocks noChangeArrowheads="1"/>
          </p:cNvSpPr>
          <p:nvPr/>
        </p:nvSpPr>
        <p:spPr bwMode="auto">
          <a:xfrm>
            <a:off x="1643042" y="4643446"/>
            <a:ext cx="42862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eaLnBrk="0" hangingPunct="0"/>
            <a:r>
              <a:rPr lang="en-US" sz="2400" baseline="-25000" dirty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...</a:t>
            </a:r>
            <a:r>
              <a:rPr lang="en-US" sz="2400" baseline="-25000" dirty="0">
                <a:solidFill>
                  <a:srgbClr val="FF0000"/>
                </a:solidFill>
                <a:ea typeface="Calibri" pitchFamily="34" charset="0"/>
                <a:cs typeface="Times New Roman" pitchFamily="18" charset="0"/>
              </a:rPr>
              <a:t>  </a:t>
            </a:r>
            <a:r>
              <a:rPr lang="en-US" sz="2400" baseline="-25000" dirty="0">
                <a:solidFill>
                  <a:srgbClr val="003300"/>
                </a:solidFill>
                <a:ea typeface="Calibri" pitchFamily="34" charset="0"/>
                <a:cs typeface="Times New Roman" pitchFamily="18" charset="0"/>
              </a:rPr>
              <a:t> </a:t>
            </a:r>
            <a:endParaRPr lang="en-US" sz="2400" dirty="0">
              <a:solidFill>
                <a:srgbClr val="003300"/>
              </a:solidFill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50" name="Rectangle 16"/>
          <p:cNvSpPr>
            <a:spLocks noChangeArrowheads="1"/>
          </p:cNvSpPr>
          <p:nvPr/>
        </p:nvSpPr>
        <p:spPr bwMode="auto">
          <a:xfrm>
            <a:off x="1571604" y="5000636"/>
            <a:ext cx="42862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eaLnBrk="0" hangingPunct="0"/>
            <a:r>
              <a:rPr lang="en-US" sz="2400" baseline="-25000" dirty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...</a:t>
            </a:r>
            <a:r>
              <a:rPr lang="en-US" sz="2400" baseline="-25000" dirty="0">
                <a:solidFill>
                  <a:srgbClr val="FF0000"/>
                </a:solidFill>
                <a:ea typeface="Calibri" pitchFamily="34" charset="0"/>
                <a:cs typeface="Times New Roman" pitchFamily="18" charset="0"/>
              </a:rPr>
              <a:t>  </a:t>
            </a:r>
            <a:r>
              <a:rPr lang="en-US" sz="2400" baseline="-25000" dirty="0">
                <a:solidFill>
                  <a:srgbClr val="003300"/>
                </a:solidFill>
                <a:ea typeface="Calibri" pitchFamily="34" charset="0"/>
                <a:cs typeface="Times New Roman" pitchFamily="18" charset="0"/>
              </a:rPr>
              <a:t> </a:t>
            </a:r>
            <a:endParaRPr lang="en-US" sz="2400" dirty="0">
              <a:solidFill>
                <a:srgbClr val="003300"/>
              </a:solidFill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51" name="Rectangle 16"/>
          <p:cNvSpPr>
            <a:spLocks noChangeArrowheads="1"/>
          </p:cNvSpPr>
          <p:nvPr/>
        </p:nvSpPr>
        <p:spPr bwMode="auto">
          <a:xfrm>
            <a:off x="2357422" y="2643182"/>
            <a:ext cx="107157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eaLnBrk="0" hangingPunct="0"/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x</a:t>
            </a:r>
            <a:r>
              <a:rPr lang="en-US" sz="2400" baseline="-30000" dirty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.n</a:t>
            </a:r>
            <a:r>
              <a:rPr lang="en-US" sz="2400" baseline="-30000" dirty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</a:t>
            </a:r>
            <a:r>
              <a:rPr lang="en-US" sz="2400" baseline="-25000" dirty="0">
                <a:solidFill>
                  <a:srgbClr val="003300"/>
                </a:solidFill>
                <a:ea typeface="Calibri" pitchFamily="34" charset="0"/>
                <a:cs typeface="Times New Roman" pitchFamily="18" charset="0"/>
              </a:rPr>
              <a:t>   </a:t>
            </a:r>
            <a:endParaRPr lang="en-US" sz="2400" dirty="0">
              <a:solidFill>
                <a:srgbClr val="003300"/>
              </a:solidFill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52" name="Rectangle 16"/>
          <p:cNvSpPr>
            <a:spLocks noChangeArrowheads="1"/>
          </p:cNvSpPr>
          <p:nvPr/>
        </p:nvSpPr>
        <p:spPr bwMode="auto">
          <a:xfrm>
            <a:off x="2357422" y="3000372"/>
            <a:ext cx="107157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eaLnBrk="0" hangingPunct="0"/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x</a:t>
            </a:r>
            <a:r>
              <a:rPr lang="en-US" sz="2400" baseline="-30000" dirty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.n</a:t>
            </a:r>
            <a:r>
              <a:rPr lang="en-US" sz="2400" baseline="-30000" dirty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</a:t>
            </a:r>
            <a:r>
              <a:rPr lang="en-US" sz="2400" baseline="-25000" dirty="0">
                <a:solidFill>
                  <a:srgbClr val="003300"/>
                </a:solidFill>
                <a:ea typeface="Calibri" pitchFamily="34" charset="0"/>
                <a:cs typeface="Times New Roman" pitchFamily="18" charset="0"/>
              </a:rPr>
              <a:t>   </a:t>
            </a:r>
            <a:endParaRPr lang="en-US" sz="2400" dirty="0">
              <a:solidFill>
                <a:srgbClr val="003300"/>
              </a:solidFill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53" name="Rectangle 16"/>
          <p:cNvSpPr>
            <a:spLocks noChangeArrowheads="1"/>
          </p:cNvSpPr>
          <p:nvPr/>
        </p:nvSpPr>
        <p:spPr bwMode="auto">
          <a:xfrm>
            <a:off x="2357422" y="3357562"/>
            <a:ext cx="107157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eaLnBrk="0" hangingPunct="0"/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x</a:t>
            </a:r>
            <a:r>
              <a:rPr lang="en-US" sz="2400" baseline="-30000" dirty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.n</a:t>
            </a:r>
            <a:r>
              <a:rPr lang="en-US" sz="2400" baseline="-30000" dirty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</a:t>
            </a:r>
            <a:r>
              <a:rPr lang="en-US" sz="2400" baseline="-25000" dirty="0">
                <a:solidFill>
                  <a:srgbClr val="003300"/>
                </a:solidFill>
                <a:ea typeface="Calibri" pitchFamily="34" charset="0"/>
                <a:cs typeface="Times New Roman" pitchFamily="18" charset="0"/>
              </a:rPr>
              <a:t>   </a:t>
            </a:r>
            <a:endParaRPr lang="en-US" sz="2400" dirty="0">
              <a:solidFill>
                <a:srgbClr val="003300"/>
              </a:solidFill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54" name="Rectangle 16"/>
          <p:cNvSpPr>
            <a:spLocks noChangeArrowheads="1"/>
          </p:cNvSpPr>
          <p:nvPr/>
        </p:nvSpPr>
        <p:spPr bwMode="auto">
          <a:xfrm>
            <a:off x="2571736" y="3571876"/>
            <a:ext cx="71438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eaLnBrk="0" hangingPunct="0"/>
            <a:r>
              <a:rPr lang="en-US" sz="2400" baseline="-25000" dirty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...</a:t>
            </a:r>
            <a:r>
              <a:rPr lang="en-US" sz="2400" baseline="-25000" dirty="0">
                <a:solidFill>
                  <a:srgbClr val="FF0000"/>
                </a:solidFill>
                <a:ea typeface="Calibri" pitchFamily="34" charset="0"/>
                <a:cs typeface="Times New Roman" pitchFamily="18" charset="0"/>
              </a:rPr>
              <a:t>  </a:t>
            </a:r>
            <a:r>
              <a:rPr lang="en-US" sz="2400" baseline="-25000" dirty="0">
                <a:solidFill>
                  <a:srgbClr val="003300"/>
                </a:solidFill>
                <a:ea typeface="Calibri" pitchFamily="34" charset="0"/>
                <a:cs typeface="Times New Roman" pitchFamily="18" charset="0"/>
              </a:rPr>
              <a:t> </a:t>
            </a:r>
            <a:endParaRPr lang="en-US" sz="2400" dirty="0">
              <a:solidFill>
                <a:srgbClr val="003300"/>
              </a:solidFill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55" name="Rectangle 16"/>
          <p:cNvSpPr>
            <a:spLocks noChangeArrowheads="1"/>
          </p:cNvSpPr>
          <p:nvPr/>
        </p:nvSpPr>
        <p:spPr bwMode="auto">
          <a:xfrm>
            <a:off x="2571736" y="3929066"/>
            <a:ext cx="42862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eaLnBrk="0" hangingPunct="0"/>
            <a:r>
              <a:rPr lang="en-US" sz="2400" baseline="-25000" dirty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...</a:t>
            </a:r>
            <a:r>
              <a:rPr lang="en-US" sz="2400" baseline="-25000" dirty="0">
                <a:solidFill>
                  <a:srgbClr val="FF0000"/>
                </a:solidFill>
                <a:ea typeface="Calibri" pitchFamily="34" charset="0"/>
                <a:cs typeface="Times New Roman" pitchFamily="18" charset="0"/>
              </a:rPr>
              <a:t>  </a:t>
            </a:r>
            <a:r>
              <a:rPr lang="en-US" sz="2400" baseline="-25000" dirty="0">
                <a:solidFill>
                  <a:srgbClr val="003300"/>
                </a:solidFill>
                <a:ea typeface="Calibri" pitchFamily="34" charset="0"/>
                <a:cs typeface="Times New Roman" pitchFamily="18" charset="0"/>
              </a:rPr>
              <a:t> </a:t>
            </a:r>
            <a:endParaRPr lang="en-US" sz="2400" dirty="0">
              <a:solidFill>
                <a:srgbClr val="003300"/>
              </a:solidFill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56" name="Rectangle 16"/>
          <p:cNvSpPr>
            <a:spLocks noChangeArrowheads="1"/>
          </p:cNvSpPr>
          <p:nvPr/>
        </p:nvSpPr>
        <p:spPr bwMode="auto">
          <a:xfrm>
            <a:off x="2571736" y="4357694"/>
            <a:ext cx="42862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eaLnBrk="0" hangingPunct="0"/>
            <a:r>
              <a:rPr lang="en-US" sz="2400" baseline="-25000" dirty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...</a:t>
            </a:r>
            <a:r>
              <a:rPr lang="en-US" sz="2400" baseline="-25000" dirty="0">
                <a:solidFill>
                  <a:srgbClr val="FF0000"/>
                </a:solidFill>
                <a:ea typeface="Calibri" pitchFamily="34" charset="0"/>
                <a:cs typeface="Times New Roman" pitchFamily="18" charset="0"/>
              </a:rPr>
              <a:t>  </a:t>
            </a:r>
            <a:r>
              <a:rPr lang="en-US" sz="2400" baseline="-25000" dirty="0">
                <a:solidFill>
                  <a:srgbClr val="003300"/>
                </a:solidFill>
                <a:ea typeface="Calibri" pitchFamily="34" charset="0"/>
                <a:cs typeface="Times New Roman" pitchFamily="18" charset="0"/>
              </a:rPr>
              <a:t> </a:t>
            </a:r>
            <a:endParaRPr lang="en-US" sz="2400" dirty="0">
              <a:solidFill>
                <a:srgbClr val="003300"/>
              </a:solidFill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57" name="Rectangle 16"/>
          <p:cNvSpPr>
            <a:spLocks noChangeArrowheads="1"/>
          </p:cNvSpPr>
          <p:nvPr/>
        </p:nvSpPr>
        <p:spPr bwMode="auto">
          <a:xfrm>
            <a:off x="2500298" y="4643446"/>
            <a:ext cx="42862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eaLnBrk="0" hangingPunct="0"/>
            <a:r>
              <a:rPr lang="en-US" sz="2400" baseline="-25000" dirty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...</a:t>
            </a:r>
            <a:r>
              <a:rPr lang="en-US" sz="2400" baseline="-25000" dirty="0">
                <a:solidFill>
                  <a:srgbClr val="FF0000"/>
                </a:solidFill>
                <a:ea typeface="Calibri" pitchFamily="34" charset="0"/>
                <a:cs typeface="Times New Roman" pitchFamily="18" charset="0"/>
              </a:rPr>
              <a:t>  </a:t>
            </a:r>
            <a:r>
              <a:rPr lang="en-US" sz="2400" baseline="-25000" dirty="0">
                <a:solidFill>
                  <a:srgbClr val="003300"/>
                </a:solidFill>
                <a:ea typeface="Calibri" pitchFamily="34" charset="0"/>
                <a:cs typeface="Times New Roman" pitchFamily="18" charset="0"/>
              </a:rPr>
              <a:t> </a:t>
            </a:r>
            <a:endParaRPr lang="en-US" sz="2400" dirty="0">
              <a:solidFill>
                <a:srgbClr val="003300"/>
              </a:solidFill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58" name="Rectangle 16"/>
          <p:cNvSpPr>
            <a:spLocks noChangeArrowheads="1"/>
          </p:cNvSpPr>
          <p:nvPr/>
        </p:nvSpPr>
        <p:spPr bwMode="auto">
          <a:xfrm>
            <a:off x="2428860" y="5000636"/>
            <a:ext cx="42862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eaLnBrk="0" hangingPunct="0"/>
            <a:r>
              <a:rPr lang="en-US" sz="2400" baseline="-25000" dirty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...</a:t>
            </a:r>
            <a:r>
              <a:rPr lang="en-US" sz="2400" baseline="-25000" dirty="0">
                <a:solidFill>
                  <a:srgbClr val="FF0000"/>
                </a:solidFill>
                <a:ea typeface="Calibri" pitchFamily="34" charset="0"/>
                <a:cs typeface="Times New Roman" pitchFamily="18" charset="0"/>
              </a:rPr>
              <a:t>  </a:t>
            </a:r>
            <a:r>
              <a:rPr lang="en-US" sz="2400" baseline="-25000" dirty="0">
                <a:solidFill>
                  <a:srgbClr val="003300"/>
                </a:solidFill>
                <a:ea typeface="Calibri" pitchFamily="34" charset="0"/>
                <a:cs typeface="Times New Roman" pitchFamily="18" charset="0"/>
              </a:rPr>
              <a:t> </a:t>
            </a:r>
            <a:endParaRPr lang="en-US" sz="2400" dirty="0">
              <a:solidFill>
                <a:srgbClr val="003300"/>
              </a:solidFill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59" name="Rectangle 16"/>
          <p:cNvSpPr>
            <a:spLocks noChangeArrowheads="1"/>
          </p:cNvSpPr>
          <p:nvPr/>
        </p:nvSpPr>
        <p:spPr bwMode="auto">
          <a:xfrm>
            <a:off x="2428860" y="5429264"/>
            <a:ext cx="107157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eaLnBrk="0" hangingPunct="0"/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x</a:t>
            </a:r>
            <a:r>
              <a:rPr lang="en-US" sz="2400" baseline="-30000" dirty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9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.n</a:t>
            </a:r>
            <a:r>
              <a:rPr lang="en-US" sz="2400" baseline="-30000" dirty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9</a:t>
            </a:r>
            <a:r>
              <a:rPr lang="en-US" sz="2400" baseline="-25000" dirty="0">
                <a:solidFill>
                  <a:srgbClr val="003300"/>
                </a:solidFill>
                <a:ea typeface="Calibri" pitchFamily="34" charset="0"/>
                <a:cs typeface="Times New Roman" pitchFamily="18" charset="0"/>
              </a:rPr>
              <a:t>   </a:t>
            </a:r>
            <a:endParaRPr lang="en-US" sz="2400" dirty="0">
              <a:solidFill>
                <a:srgbClr val="003300"/>
              </a:solidFill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60" name="Rectangle 16"/>
          <p:cNvSpPr>
            <a:spLocks noChangeArrowheads="1"/>
          </p:cNvSpPr>
          <p:nvPr/>
        </p:nvSpPr>
        <p:spPr bwMode="auto">
          <a:xfrm>
            <a:off x="2071670" y="2643182"/>
            <a:ext cx="642942" cy="461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eaLnBrk="0" hangingPunct="0"/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</a:t>
            </a:r>
            <a:r>
              <a:rPr lang="en-US" sz="2000" b="1" dirty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6</a:t>
            </a:r>
            <a:r>
              <a:rPr lang="en-US" sz="2400" baseline="-25000" dirty="0">
                <a:solidFill>
                  <a:srgbClr val="003300"/>
                </a:solidFill>
                <a:ea typeface="Calibri" pitchFamily="34" charset="0"/>
                <a:cs typeface="Times New Roman" pitchFamily="18" charset="0"/>
              </a:rPr>
              <a:t>   </a:t>
            </a:r>
            <a:endParaRPr lang="en-US" sz="2400" dirty="0">
              <a:solidFill>
                <a:srgbClr val="003300"/>
              </a:solidFill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61" name="Rectangle 16"/>
          <p:cNvSpPr>
            <a:spLocks noChangeArrowheads="1"/>
          </p:cNvSpPr>
          <p:nvPr/>
        </p:nvSpPr>
        <p:spPr bwMode="auto">
          <a:xfrm>
            <a:off x="2071670" y="3000372"/>
            <a:ext cx="64294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eaLnBrk="0" hangingPunct="0"/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</a:t>
            </a:r>
            <a:r>
              <a:rPr lang="en-US" sz="20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6</a:t>
            </a:r>
            <a:r>
              <a:rPr lang="en-US" sz="2400" baseline="-25000" dirty="0">
                <a:solidFill>
                  <a:srgbClr val="003300"/>
                </a:solidFill>
                <a:ea typeface="Calibri" pitchFamily="34" charset="0"/>
                <a:cs typeface="Times New Roman" pitchFamily="18" charset="0"/>
              </a:rPr>
              <a:t>   </a:t>
            </a:r>
            <a:endParaRPr lang="en-US" sz="2400" dirty="0">
              <a:solidFill>
                <a:srgbClr val="003300"/>
              </a:solidFill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62" name="Rectangle 16"/>
          <p:cNvSpPr>
            <a:spLocks noChangeArrowheads="1"/>
          </p:cNvSpPr>
          <p:nvPr/>
        </p:nvSpPr>
        <p:spPr bwMode="auto">
          <a:xfrm>
            <a:off x="1928794" y="3357562"/>
            <a:ext cx="71438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eaLnBrk="0" hangingPunct="0"/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</a:t>
            </a:r>
            <a:r>
              <a:rPr lang="en-US" sz="20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12</a:t>
            </a:r>
            <a:r>
              <a:rPr lang="en-US" sz="2400" baseline="-25000" dirty="0">
                <a:solidFill>
                  <a:srgbClr val="003300"/>
                </a:solidFill>
                <a:ea typeface="Calibri" pitchFamily="34" charset="0"/>
                <a:cs typeface="Times New Roman" pitchFamily="18" charset="0"/>
              </a:rPr>
              <a:t>   </a:t>
            </a:r>
            <a:endParaRPr lang="en-US" sz="2400" dirty="0">
              <a:solidFill>
                <a:srgbClr val="003300"/>
              </a:solidFill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63" name="Rectangle 16"/>
          <p:cNvSpPr>
            <a:spLocks noChangeArrowheads="1"/>
          </p:cNvSpPr>
          <p:nvPr/>
        </p:nvSpPr>
        <p:spPr bwMode="auto">
          <a:xfrm>
            <a:off x="2000232" y="3714752"/>
            <a:ext cx="64294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eaLnBrk="0" hangingPunct="0"/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0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15</a:t>
            </a:r>
            <a:r>
              <a:rPr lang="en-US" sz="2000" baseline="-25000" dirty="0">
                <a:ea typeface="Calibri" pitchFamily="34" charset="0"/>
                <a:cs typeface="Times New Roman" pitchFamily="18" charset="0"/>
              </a:rPr>
              <a:t>  </a:t>
            </a:r>
            <a:r>
              <a:rPr lang="en-US" sz="2400" baseline="-25000" dirty="0">
                <a:solidFill>
                  <a:srgbClr val="003300"/>
                </a:solidFill>
                <a:ea typeface="Calibri" pitchFamily="34" charset="0"/>
                <a:cs typeface="Times New Roman" pitchFamily="18" charset="0"/>
              </a:rPr>
              <a:t> </a:t>
            </a:r>
            <a:endParaRPr lang="en-US" sz="2400" dirty="0">
              <a:solidFill>
                <a:srgbClr val="003300"/>
              </a:solidFill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65" name="Rectangle 16"/>
          <p:cNvSpPr>
            <a:spLocks noChangeArrowheads="1"/>
          </p:cNvSpPr>
          <p:nvPr/>
        </p:nvSpPr>
        <p:spPr bwMode="auto">
          <a:xfrm>
            <a:off x="2071670" y="4071942"/>
            <a:ext cx="64294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eaLnBrk="0" hangingPunct="0"/>
            <a:r>
              <a:rPr lang="en-US" sz="20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48</a:t>
            </a:r>
            <a:r>
              <a:rPr lang="en-US" sz="2000" baseline="-25000" dirty="0"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400" baseline="-25000" dirty="0">
                <a:solidFill>
                  <a:srgbClr val="003300"/>
                </a:solidFill>
                <a:ea typeface="Calibri" pitchFamily="34" charset="0"/>
                <a:cs typeface="Times New Roman" pitchFamily="18" charset="0"/>
              </a:rPr>
              <a:t> </a:t>
            </a:r>
            <a:endParaRPr lang="en-US" sz="2400" dirty="0">
              <a:solidFill>
                <a:srgbClr val="003300"/>
              </a:solidFill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66" name="Rectangle 16"/>
          <p:cNvSpPr>
            <a:spLocks noChangeArrowheads="1"/>
          </p:cNvSpPr>
          <p:nvPr/>
        </p:nvSpPr>
        <p:spPr bwMode="auto">
          <a:xfrm>
            <a:off x="2000232" y="4429132"/>
            <a:ext cx="64294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eaLnBrk="0" hangingPunct="0"/>
            <a:r>
              <a:rPr lang="en-US" sz="24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0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63</a:t>
            </a:r>
            <a:r>
              <a:rPr lang="en-US" sz="2000" baseline="-25000" dirty="0">
                <a:ea typeface="Calibri" pitchFamily="34" charset="0"/>
                <a:cs typeface="Times New Roman" pitchFamily="18" charset="0"/>
              </a:rPr>
              <a:t>  </a:t>
            </a:r>
            <a:r>
              <a:rPr lang="en-US" sz="2400" baseline="-25000" dirty="0">
                <a:ea typeface="Calibri" pitchFamily="34" charset="0"/>
                <a:cs typeface="Times New Roman" pitchFamily="18" charset="0"/>
              </a:rPr>
              <a:t> </a:t>
            </a:r>
            <a:endParaRPr lang="en-US" sz="2400" dirty="0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68" name="Rectangle 16"/>
          <p:cNvSpPr>
            <a:spLocks noChangeArrowheads="1"/>
          </p:cNvSpPr>
          <p:nvPr/>
        </p:nvSpPr>
        <p:spPr bwMode="auto">
          <a:xfrm>
            <a:off x="2000232" y="4786322"/>
            <a:ext cx="64294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eaLnBrk="0" hangingPunct="0"/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0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72</a:t>
            </a:r>
            <a:r>
              <a:rPr lang="en-US" sz="2000" baseline="-25000" dirty="0">
                <a:ea typeface="Calibri" pitchFamily="34" charset="0"/>
                <a:cs typeface="Times New Roman" pitchFamily="18" charset="0"/>
              </a:rPr>
              <a:t>  </a:t>
            </a:r>
            <a:r>
              <a:rPr lang="en-US" sz="2400" baseline="-25000" dirty="0">
                <a:solidFill>
                  <a:srgbClr val="003300"/>
                </a:solidFill>
                <a:ea typeface="Calibri" pitchFamily="34" charset="0"/>
                <a:cs typeface="Times New Roman" pitchFamily="18" charset="0"/>
              </a:rPr>
              <a:t> </a:t>
            </a:r>
            <a:endParaRPr lang="en-US" sz="2400" dirty="0">
              <a:solidFill>
                <a:srgbClr val="003300"/>
              </a:solidFill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69" name="Rectangle 16"/>
          <p:cNvSpPr>
            <a:spLocks noChangeArrowheads="1"/>
          </p:cNvSpPr>
          <p:nvPr/>
        </p:nvSpPr>
        <p:spPr bwMode="auto">
          <a:xfrm>
            <a:off x="2000232" y="5143512"/>
            <a:ext cx="64294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eaLnBrk="0" hangingPunct="0"/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0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18</a:t>
            </a:r>
            <a:r>
              <a:rPr lang="en-US" sz="2000" baseline="-25000" dirty="0">
                <a:ea typeface="Calibri" pitchFamily="34" charset="0"/>
                <a:cs typeface="Times New Roman" pitchFamily="18" charset="0"/>
              </a:rPr>
              <a:t>  </a:t>
            </a:r>
            <a:r>
              <a:rPr lang="en-US" sz="2400" baseline="-25000" dirty="0">
                <a:solidFill>
                  <a:srgbClr val="003300"/>
                </a:solidFill>
                <a:ea typeface="Calibri" pitchFamily="34" charset="0"/>
                <a:cs typeface="Times New Roman" pitchFamily="18" charset="0"/>
              </a:rPr>
              <a:t> </a:t>
            </a:r>
            <a:endParaRPr lang="en-US" sz="2400" dirty="0">
              <a:solidFill>
                <a:srgbClr val="003300"/>
              </a:solidFill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70" name="Rectangle 16"/>
          <p:cNvSpPr>
            <a:spLocks noChangeArrowheads="1"/>
          </p:cNvSpPr>
          <p:nvPr/>
        </p:nvSpPr>
        <p:spPr bwMode="auto">
          <a:xfrm>
            <a:off x="2000232" y="5500702"/>
            <a:ext cx="64294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eaLnBrk="0" hangingPunct="0"/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0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10</a:t>
            </a:r>
            <a:r>
              <a:rPr lang="en-US" sz="2000" baseline="-25000" dirty="0">
                <a:ea typeface="Calibri" pitchFamily="34" charset="0"/>
                <a:cs typeface="Times New Roman" pitchFamily="18" charset="0"/>
              </a:rPr>
              <a:t>  </a:t>
            </a:r>
            <a:r>
              <a:rPr lang="en-US" sz="2400" baseline="-25000" dirty="0">
                <a:solidFill>
                  <a:srgbClr val="003300"/>
                </a:solidFill>
                <a:ea typeface="Calibri" pitchFamily="34" charset="0"/>
                <a:cs typeface="Times New Roman" pitchFamily="18" charset="0"/>
              </a:rPr>
              <a:t> </a:t>
            </a:r>
            <a:endParaRPr lang="en-US" sz="2400" dirty="0">
              <a:solidFill>
                <a:srgbClr val="003300"/>
              </a:solidFill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73" name="Text Box 14"/>
          <p:cNvSpPr txBox="1">
            <a:spLocks noChangeArrowheads="1"/>
          </p:cNvSpPr>
          <p:nvPr/>
        </p:nvSpPr>
        <p:spPr bwMode="auto">
          <a:xfrm>
            <a:off x="6000760" y="500042"/>
            <a:ext cx="392392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i="1" dirty="0">
                <a:solidFill>
                  <a:schemeClr val="folHlink"/>
                </a:solidFill>
                <a:latin typeface="Times New Roman" pitchFamily="18" charset="0"/>
              </a:rPr>
              <a:t> </a:t>
            </a:r>
          </a:p>
        </p:txBody>
      </p:sp>
      <p:sp>
        <p:nvSpPr>
          <p:cNvPr id="74" name="Rectangle 73"/>
          <p:cNvSpPr/>
          <p:nvPr/>
        </p:nvSpPr>
        <p:spPr>
          <a:xfrm>
            <a:off x="2143108" y="1785926"/>
            <a:ext cx="115288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Các tích </a:t>
            </a: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(x.n)</a:t>
            </a:r>
          </a:p>
        </p:txBody>
      </p:sp>
      <p:graphicFrame>
        <p:nvGraphicFramePr>
          <p:cNvPr id="45090" name="Object 4"/>
          <p:cNvGraphicFramePr>
            <a:graphicFrameLocks noChangeAspect="1"/>
          </p:cNvGraphicFramePr>
          <p:nvPr/>
        </p:nvGraphicFramePr>
        <p:xfrm>
          <a:off x="3275856" y="3933056"/>
          <a:ext cx="936104" cy="7200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Equation" r:id="rId7" imgW="838080" imgH="457200" progId="Equation.DSMT4">
                  <p:embed/>
                </p:oleObj>
              </mc:Choice>
              <mc:Fallback>
                <p:oleObj name="Equation" r:id="rId7" imgW="838080" imgH="45720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5856" y="3933056"/>
                        <a:ext cx="936104" cy="72008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99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99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9" grpId="0"/>
      <p:bldP spid="20" grpId="0"/>
      <p:bldP spid="21" grpId="0"/>
      <p:bldP spid="22" grpId="0"/>
      <p:bldP spid="23" grpId="0" animBg="1"/>
      <p:bldP spid="2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2"/>
          <p:cNvSpPr txBox="1">
            <a:spLocks noChangeArrowheads="1"/>
          </p:cNvSpPr>
          <p:nvPr/>
        </p:nvSpPr>
        <p:spPr bwMode="auto">
          <a:xfrm>
            <a:off x="1979712" y="0"/>
            <a:ext cx="5715000" cy="45720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Tiết 47 - §4: 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</a:rPr>
              <a:t>SỐ TRUNG BÌNH CỘNG</a:t>
            </a:r>
          </a:p>
        </p:txBody>
      </p:sp>
      <p:sp>
        <p:nvSpPr>
          <p:cNvPr id="5" name="Text Box 14"/>
          <p:cNvSpPr txBox="1">
            <a:spLocks noChangeArrowheads="1"/>
          </p:cNvSpPr>
          <p:nvPr/>
        </p:nvSpPr>
        <p:spPr bwMode="auto">
          <a:xfrm>
            <a:off x="0" y="764704"/>
            <a:ext cx="37079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1" dirty="0">
                <a:solidFill>
                  <a:schemeClr val="folHlink"/>
                </a:solidFill>
                <a:latin typeface="Times New Roman" pitchFamily="18" charset="0"/>
              </a:rPr>
              <a:t>a) Bài toán:</a:t>
            </a:r>
            <a:r>
              <a:rPr lang="en-US" sz="2400" i="1" dirty="0">
                <a:solidFill>
                  <a:schemeClr val="folHlink"/>
                </a:solidFill>
                <a:latin typeface="Times New Roman" pitchFamily="18" charset="0"/>
              </a:rPr>
              <a:t> </a:t>
            </a:r>
          </a:p>
        </p:txBody>
      </p:sp>
      <p:sp>
        <p:nvSpPr>
          <p:cNvPr id="6" name="Text Box 13"/>
          <p:cNvSpPr txBox="1">
            <a:spLocks noChangeArrowheads="1"/>
          </p:cNvSpPr>
          <p:nvPr/>
        </p:nvSpPr>
        <p:spPr bwMode="auto">
          <a:xfrm>
            <a:off x="0" y="332656"/>
            <a:ext cx="860444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</a:rPr>
              <a:t>1. </a:t>
            </a:r>
            <a:r>
              <a:rPr lang="en-US" sz="2400" b="1" u="sng" dirty="0" err="1">
                <a:solidFill>
                  <a:srgbClr val="002060"/>
                </a:solidFill>
                <a:latin typeface="Times New Roman" pitchFamily="18" charset="0"/>
              </a:rPr>
              <a:t>Số</a:t>
            </a:r>
            <a:r>
              <a:rPr lang="en-US" sz="2400" b="1" u="sng" dirty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2400" b="1" u="sng" dirty="0" err="1">
                <a:solidFill>
                  <a:srgbClr val="002060"/>
                </a:solidFill>
                <a:latin typeface="Times New Roman" pitchFamily="18" charset="0"/>
              </a:rPr>
              <a:t>trung</a:t>
            </a:r>
            <a:r>
              <a:rPr lang="en-US" sz="2400" b="1" u="sng" dirty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2400" b="1" u="sng" dirty="0" err="1">
                <a:solidFill>
                  <a:srgbClr val="002060"/>
                </a:solidFill>
                <a:latin typeface="Times New Roman" pitchFamily="18" charset="0"/>
              </a:rPr>
              <a:t>bình</a:t>
            </a:r>
            <a:r>
              <a:rPr lang="en-US" sz="2400" b="1" u="sng" dirty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2400" b="1" u="sng" dirty="0" err="1">
                <a:solidFill>
                  <a:srgbClr val="002060"/>
                </a:solidFill>
                <a:latin typeface="Times New Roman" pitchFamily="18" charset="0"/>
              </a:rPr>
              <a:t>cộng</a:t>
            </a:r>
            <a:r>
              <a:rPr lang="en-US" sz="2400" b="1" u="sng" dirty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2400" b="1" u="sng" dirty="0" err="1">
                <a:solidFill>
                  <a:srgbClr val="002060"/>
                </a:solidFill>
                <a:latin typeface="Times New Roman" pitchFamily="18" charset="0"/>
              </a:rPr>
              <a:t>của</a:t>
            </a:r>
            <a:r>
              <a:rPr lang="en-US" sz="2400" b="1" u="sng" dirty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2400" b="1" u="sng" dirty="0" err="1">
                <a:solidFill>
                  <a:srgbClr val="002060"/>
                </a:solidFill>
                <a:latin typeface="Times New Roman" pitchFamily="18" charset="0"/>
              </a:rPr>
              <a:t>dấu</a:t>
            </a:r>
            <a:r>
              <a:rPr lang="en-US" sz="2400" b="1" u="sng" dirty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2400" b="1" u="sng" dirty="0" err="1">
                <a:solidFill>
                  <a:srgbClr val="002060"/>
                </a:solidFill>
                <a:latin typeface="Times New Roman" pitchFamily="18" charset="0"/>
              </a:rPr>
              <a:t>hiệu</a:t>
            </a:r>
            <a:r>
              <a:rPr lang="en-US" sz="2400" b="1" u="sng" dirty="0">
                <a:solidFill>
                  <a:srgbClr val="002060"/>
                </a:solidFill>
                <a:latin typeface="Times New Roman" pitchFamily="18" charset="0"/>
              </a:rPr>
              <a:t>:</a:t>
            </a:r>
            <a:r>
              <a:rPr lang="en-US" sz="3200" b="1" u="sng" dirty="0">
                <a:solidFill>
                  <a:srgbClr val="002060"/>
                </a:solidFill>
                <a:latin typeface="Times New Roman" pitchFamily="18" charset="0"/>
              </a:rPr>
              <a:t> </a:t>
            </a:r>
          </a:p>
        </p:txBody>
      </p:sp>
      <p:sp>
        <p:nvSpPr>
          <p:cNvPr id="8" name="AutoShape 22"/>
          <p:cNvSpPr>
            <a:spLocks noChangeArrowheads="1"/>
          </p:cNvSpPr>
          <p:nvPr/>
        </p:nvSpPr>
        <p:spPr bwMode="auto">
          <a:xfrm>
            <a:off x="214282" y="1285860"/>
            <a:ext cx="4067944" cy="720080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>
              <a:latin typeface="Tahoma" pitchFamily="34" charset="0"/>
            </a:endParaRPr>
          </a:p>
        </p:txBody>
      </p:sp>
      <p:graphicFrame>
        <p:nvGraphicFramePr>
          <p:cNvPr id="7" name="Object 23"/>
          <p:cNvGraphicFramePr>
            <a:graphicFrameLocks noChangeAspect="1"/>
          </p:cNvGraphicFramePr>
          <p:nvPr/>
        </p:nvGraphicFramePr>
        <p:xfrm>
          <a:off x="214282" y="1214422"/>
          <a:ext cx="4103688" cy="792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" name="Equation" r:id="rId3" imgW="2006280" imgH="419040" progId="Equation.DSMT4">
                  <p:embed/>
                </p:oleObj>
              </mc:Choice>
              <mc:Fallback>
                <p:oleObj name="Equation" r:id="rId3" imgW="2006280" imgH="419040" progId="Equation.DSMT4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4282" y="1214422"/>
                        <a:ext cx="4103688" cy="7921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 Box 20"/>
          <p:cNvSpPr txBox="1">
            <a:spLocks noChangeArrowheads="1"/>
          </p:cNvSpPr>
          <p:nvPr/>
        </p:nvSpPr>
        <p:spPr bwMode="auto">
          <a:xfrm>
            <a:off x="4429124" y="928670"/>
            <a:ext cx="4572032" cy="132343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err="1">
                <a:latin typeface="Times New Roman" pitchFamily="18" charset="0"/>
              </a:rPr>
              <a:t>Trong</a:t>
            </a:r>
            <a:r>
              <a:rPr lang="en-US" sz="1600" dirty="0">
                <a:latin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</a:rPr>
              <a:t>đó</a:t>
            </a:r>
            <a:r>
              <a:rPr lang="en-US" sz="1600" dirty="0">
                <a:latin typeface="Times New Roman" pitchFamily="18" charset="0"/>
              </a:rPr>
              <a:t> :</a:t>
            </a:r>
          </a:p>
          <a:p>
            <a:pPr>
              <a:spcBef>
                <a:spcPct val="50000"/>
              </a:spcBef>
            </a:pPr>
            <a:r>
              <a:rPr lang="en-US" sz="1600" dirty="0">
                <a:latin typeface="Times New Roman" pitchFamily="18" charset="0"/>
              </a:rPr>
              <a:t> x</a:t>
            </a:r>
            <a:r>
              <a:rPr lang="en-US" sz="1600" baseline="-25000" dirty="0">
                <a:latin typeface="Times New Roman" pitchFamily="18" charset="0"/>
              </a:rPr>
              <a:t>1</a:t>
            </a:r>
            <a:r>
              <a:rPr lang="en-US" sz="1600" dirty="0">
                <a:latin typeface="Times New Roman" pitchFamily="18" charset="0"/>
              </a:rPr>
              <a:t>, x</a:t>
            </a:r>
            <a:r>
              <a:rPr lang="en-US" sz="1600" baseline="-25000" dirty="0">
                <a:latin typeface="Times New Roman" pitchFamily="18" charset="0"/>
              </a:rPr>
              <a:t>2</a:t>
            </a:r>
            <a:r>
              <a:rPr lang="en-US" sz="1600" dirty="0">
                <a:latin typeface="Times New Roman" pitchFamily="18" charset="0"/>
              </a:rPr>
              <a:t>,.., </a:t>
            </a:r>
            <a:r>
              <a:rPr lang="en-US" sz="1600" dirty="0" err="1">
                <a:latin typeface="Times New Roman" pitchFamily="18" charset="0"/>
              </a:rPr>
              <a:t>x</a:t>
            </a:r>
            <a:r>
              <a:rPr lang="en-US" sz="1600" baseline="-25000" dirty="0" err="1">
                <a:latin typeface="Times New Roman" pitchFamily="18" charset="0"/>
              </a:rPr>
              <a:t>k</a:t>
            </a:r>
            <a:r>
              <a:rPr lang="en-US" sz="1600" baseline="-25000" dirty="0">
                <a:latin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</a:rPr>
              <a:t>là</a:t>
            </a:r>
            <a:r>
              <a:rPr lang="en-US" sz="1600" dirty="0">
                <a:latin typeface="Times New Roman" pitchFamily="18" charset="0"/>
              </a:rPr>
              <a:t> k </a:t>
            </a:r>
            <a:r>
              <a:rPr lang="en-US" sz="1600" dirty="0" err="1">
                <a:latin typeface="Times New Roman" pitchFamily="18" charset="0"/>
              </a:rPr>
              <a:t>giá</a:t>
            </a:r>
            <a:r>
              <a:rPr lang="en-US" sz="1600" dirty="0">
                <a:latin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</a:rPr>
              <a:t>trị</a:t>
            </a:r>
            <a:r>
              <a:rPr lang="en-US" sz="1600" dirty="0">
                <a:latin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</a:rPr>
              <a:t>khác</a:t>
            </a:r>
            <a:r>
              <a:rPr lang="en-US" sz="1600" dirty="0">
                <a:latin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</a:rPr>
              <a:t>nhau</a:t>
            </a:r>
            <a:r>
              <a:rPr lang="en-US" sz="1600" dirty="0">
                <a:latin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</a:rPr>
              <a:t>của</a:t>
            </a:r>
            <a:r>
              <a:rPr lang="en-US" sz="1600" dirty="0">
                <a:latin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</a:rPr>
              <a:t>dấu</a:t>
            </a:r>
            <a:r>
              <a:rPr lang="en-US" sz="1600" dirty="0">
                <a:latin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</a:rPr>
              <a:t>hiệu</a:t>
            </a:r>
            <a:r>
              <a:rPr lang="en-US" sz="1600" dirty="0">
                <a:latin typeface="Times New Roman" pitchFamily="18" charset="0"/>
              </a:rPr>
              <a:t> X</a:t>
            </a:r>
          </a:p>
          <a:p>
            <a:pPr>
              <a:spcBef>
                <a:spcPct val="50000"/>
              </a:spcBef>
            </a:pPr>
            <a:r>
              <a:rPr lang="en-US" sz="1600" dirty="0">
                <a:latin typeface="Times New Roman" pitchFamily="18" charset="0"/>
              </a:rPr>
              <a:t>  n</a:t>
            </a:r>
            <a:r>
              <a:rPr lang="en-US" sz="1600" baseline="-25000" dirty="0">
                <a:latin typeface="Times New Roman" pitchFamily="18" charset="0"/>
              </a:rPr>
              <a:t>1</a:t>
            </a:r>
            <a:r>
              <a:rPr lang="en-US" sz="1600" dirty="0">
                <a:latin typeface="Times New Roman" pitchFamily="18" charset="0"/>
              </a:rPr>
              <a:t>, n</a:t>
            </a:r>
            <a:r>
              <a:rPr lang="en-US" sz="1600" baseline="-25000" dirty="0">
                <a:latin typeface="Times New Roman" pitchFamily="18" charset="0"/>
              </a:rPr>
              <a:t>2 </a:t>
            </a:r>
            <a:r>
              <a:rPr lang="en-US" sz="1600" dirty="0">
                <a:latin typeface="Times New Roman" pitchFamily="18" charset="0"/>
              </a:rPr>
              <a:t>,......, là k tần số tương ứng.  N </a:t>
            </a:r>
            <a:r>
              <a:rPr lang="en-US" sz="1600" dirty="0" err="1">
                <a:latin typeface="Times New Roman" pitchFamily="18" charset="0"/>
              </a:rPr>
              <a:t>là</a:t>
            </a:r>
            <a:r>
              <a:rPr lang="en-US" sz="1600" dirty="0">
                <a:latin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</a:rPr>
              <a:t>số</a:t>
            </a:r>
            <a:r>
              <a:rPr lang="en-US" sz="1600" dirty="0">
                <a:latin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</a:rPr>
              <a:t>các</a:t>
            </a:r>
            <a:r>
              <a:rPr lang="en-US" sz="1600" dirty="0">
                <a:latin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</a:rPr>
              <a:t>giá</a:t>
            </a:r>
            <a:r>
              <a:rPr lang="en-US" sz="1600" dirty="0">
                <a:latin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</a:rPr>
              <a:t>trị</a:t>
            </a:r>
            <a:r>
              <a:rPr lang="en-US" sz="1600" dirty="0">
                <a:latin typeface="Times New Roman" pitchFamily="18" charset="0"/>
              </a:rPr>
              <a:t> .</a:t>
            </a:r>
          </a:p>
        </p:txBody>
      </p:sp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0" y="2420888"/>
            <a:ext cx="620713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dirty="0">
                <a:solidFill>
                  <a:srgbClr val="FF0000"/>
                </a:solidFill>
                <a:latin typeface="Times New Roman" pitchFamily="18" charset="0"/>
              </a:rPr>
              <a:t>?3</a:t>
            </a:r>
          </a:p>
        </p:txBody>
      </p:sp>
      <p:sp>
        <p:nvSpPr>
          <p:cNvPr id="12" name="Text Box 6"/>
          <p:cNvSpPr txBox="1">
            <a:spLocks noChangeArrowheads="1"/>
          </p:cNvSpPr>
          <p:nvPr/>
        </p:nvSpPr>
        <p:spPr bwMode="auto">
          <a:xfrm>
            <a:off x="683568" y="2276872"/>
            <a:ext cx="8031162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i="1" dirty="0" err="1">
                <a:solidFill>
                  <a:srgbClr val="FF0000"/>
                </a:solidFill>
                <a:latin typeface="Times New Roman" pitchFamily="18" charset="0"/>
              </a:rPr>
              <a:t>Kết</a:t>
            </a:r>
            <a:r>
              <a:rPr lang="en-US" sz="2000" b="1" i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000" b="1" i="1" dirty="0" err="1">
                <a:solidFill>
                  <a:srgbClr val="FF0000"/>
                </a:solidFill>
                <a:latin typeface="Times New Roman" pitchFamily="18" charset="0"/>
              </a:rPr>
              <a:t>quả</a:t>
            </a:r>
            <a:r>
              <a:rPr lang="en-US" sz="2000" b="1" i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000" b="1" i="1" dirty="0" err="1">
                <a:solidFill>
                  <a:srgbClr val="FF0000"/>
                </a:solidFill>
                <a:latin typeface="Times New Roman" pitchFamily="18" charset="0"/>
              </a:rPr>
              <a:t>kiểm</a:t>
            </a:r>
            <a:r>
              <a:rPr lang="en-US" sz="2000" b="1" i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000" b="1" i="1" dirty="0" err="1">
                <a:solidFill>
                  <a:srgbClr val="FF0000"/>
                </a:solidFill>
                <a:latin typeface="Times New Roman" pitchFamily="18" charset="0"/>
              </a:rPr>
              <a:t>tra</a:t>
            </a:r>
            <a:r>
              <a:rPr lang="en-US" sz="2000" b="1" i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000" b="1" i="1" dirty="0" err="1">
                <a:solidFill>
                  <a:srgbClr val="FF0000"/>
                </a:solidFill>
                <a:latin typeface="Times New Roman" pitchFamily="18" charset="0"/>
              </a:rPr>
              <a:t>của</a:t>
            </a:r>
            <a:r>
              <a:rPr lang="en-US" sz="2000" b="1" i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000" b="1" i="1" dirty="0" err="1">
                <a:solidFill>
                  <a:srgbClr val="FF0000"/>
                </a:solidFill>
                <a:latin typeface="Times New Roman" pitchFamily="18" charset="0"/>
              </a:rPr>
              <a:t>lớp</a:t>
            </a:r>
            <a:r>
              <a:rPr lang="en-US" sz="2000" b="1" i="1" dirty="0">
                <a:solidFill>
                  <a:srgbClr val="FF0000"/>
                </a:solidFill>
                <a:latin typeface="Times New Roman" pitchFamily="18" charset="0"/>
              </a:rPr>
              <a:t> 7A (</a:t>
            </a:r>
            <a:r>
              <a:rPr lang="en-US" sz="2000" b="1" i="1" dirty="0" err="1">
                <a:solidFill>
                  <a:srgbClr val="FF0000"/>
                </a:solidFill>
                <a:latin typeface="Times New Roman" pitchFamily="18" charset="0"/>
              </a:rPr>
              <a:t>với</a:t>
            </a:r>
            <a:r>
              <a:rPr lang="en-US" sz="2000" b="1" i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000" b="1" i="1" dirty="0" err="1">
                <a:solidFill>
                  <a:srgbClr val="FF0000"/>
                </a:solidFill>
                <a:latin typeface="Times New Roman" pitchFamily="18" charset="0"/>
              </a:rPr>
              <a:t>cùng</a:t>
            </a:r>
            <a:r>
              <a:rPr lang="en-US" sz="2000" b="1" i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000" b="1" i="1" dirty="0" err="1">
                <a:solidFill>
                  <a:srgbClr val="FF0000"/>
                </a:solidFill>
                <a:latin typeface="Times New Roman" pitchFamily="18" charset="0"/>
              </a:rPr>
              <a:t>đề</a:t>
            </a:r>
            <a:r>
              <a:rPr lang="en-US" sz="2000" b="1" i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000" b="1" i="1" dirty="0" err="1">
                <a:solidFill>
                  <a:srgbClr val="FF0000"/>
                </a:solidFill>
                <a:latin typeface="Times New Roman" pitchFamily="18" charset="0"/>
              </a:rPr>
              <a:t>kiểm</a:t>
            </a:r>
            <a:r>
              <a:rPr lang="en-US" sz="2000" b="1" i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000" b="1" i="1" dirty="0" err="1">
                <a:solidFill>
                  <a:srgbClr val="FF0000"/>
                </a:solidFill>
                <a:latin typeface="Times New Roman" pitchFamily="18" charset="0"/>
              </a:rPr>
              <a:t>tra</a:t>
            </a:r>
            <a:r>
              <a:rPr lang="en-US" sz="2000" b="1" i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000" b="1" i="1" dirty="0" err="1">
                <a:solidFill>
                  <a:srgbClr val="FF0000"/>
                </a:solidFill>
                <a:latin typeface="Times New Roman" pitchFamily="18" charset="0"/>
              </a:rPr>
              <a:t>của</a:t>
            </a:r>
            <a:r>
              <a:rPr lang="en-US" sz="2000" b="1" i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000" b="1" i="1" dirty="0" err="1">
                <a:solidFill>
                  <a:srgbClr val="FF0000"/>
                </a:solidFill>
                <a:latin typeface="Times New Roman" pitchFamily="18" charset="0"/>
              </a:rPr>
              <a:t>lớp</a:t>
            </a:r>
            <a:r>
              <a:rPr lang="en-US" sz="2000" b="1" i="1" dirty="0">
                <a:solidFill>
                  <a:srgbClr val="FF0000"/>
                </a:solidFill>
                <a:latin typeface="Times New Roman" pitchFamily="18" charset="0"/>
              </a:rPr>
              <a:t> 7C) </a:t>
            </a:r>
            <a:r>
              <a:rPr lang="en-US" sz="2000" b="1" i="1" dirty="0" err="1">
                <a:solidFill>
                  <a:srgbClr val="FF0000"/>
                </a:solidFill>
                <a:latin typeface="Times New Roman" pitchFamily="18" charset="0"/>
              </a:rPr>
              <a:t>được</a:t>
            </a:r>
            <a:r>
              <a:rPr lang="en-US" sz="2000" b="1" i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000" b="1" i="1" dirty="0" err="1">
                <a:solidFill>
                  <a:srgbClr val="FF0000"/>
                </a:solidFill>
                <a:latin typeface="Times New Roman" pitchFamily="18" charset="0"/>
              </a:rPr>
              <a:t>cho</a:t>
            </a:r>
            <a:r>
              <a:rPr lang="en-US" sz="2000" b="1" i="1" dirty="0">
                <a:solidFill>
                  <a:srgbClr val="FF0000"/>
                </a:solidFill>
                <a:latin typeface="Times New Roman" pitchFamily="18" charset="0"/>
              </a:rPr>
              <a:t> qua </a:t>
            </a:r>
            <a:r>
              <a:rPr lang="en-US" sz="2000" b="1" i="1" dirty="0" err="1">
                <a:solidFill>
                  <a:srgbClr val="FF0000"/>
                </a:solidFill>
                <a:latin typeface="Times New Roman" pitchFamily="18" charset="0"/>
              </a:rPr>
              <a:t>bảng</a:t>
            </a:r>
            <a:r>
              <a:rPr lang="en-US" sz="2000" b="1" i="1" dirty="0">
                <a:solidFill>
                  <a:srgbClr val="FF0000"/>
                </a:solidFill>
                <a:latin typeface="Times New Roman" pitchFamily="18" charset="0"/>
              </a:rPr>
              <a:t> “ </a:t>
            </a:r>
            <a:r>
              <a:rPr lang="en-US" sz="2000" b="1" i="1" dirty="0" err="1">
                <a:solidFill>
                  <a:srgbClr val="FF0000"/>
                </a:solidFill>
                <a:latin typeface="Times New Roman" pitchFamily="18" charset="0"/>
              </a:rPr>
              <a:t>tần</a:t>
            </a:r>
            <a:r>
              <a:rPr lang="en-US" sz="2000" b="1" i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000" b="1" i="1" dirty="0" err="1">
                <a:solidFill>
                  <a:srgbClr val="FF0000"/>
                </a:solidFill>
                <a:latin typeface="Times New Roman" pitchFamily="18" charset="0"/>
              </a:rPr>
              <a:t>số</a:t>
            </a:r>
            <a:r>
              <a:rPr lang="en-US" sz="2000" b="1" i="1" dirty="0">
                <a:solidFill>
                  <a:srgbClr val="FF0000"/>
                </a:solidFill>
                <a:latin typeface="Times New Roman" pitchFamily="18" charset="0"/>
              </a:rPr>
              <a:t>” </a:t>
            </a:r>
            <a:r>
              <a:rPr lang="en-US" sz="2000" b="1" i="1" dirty="0" err="1">
                <a:solidFill>
                  <a:srgbClr val="FF0000"/>
                </a:solidFill>
                <a:latin typeface="Times New Roman" pitchFamily="18" charset="0"/>
              </a:rPr>
              <a:t>sau</a:t>
            </a:r>
            <a:r>
              <a:rPr lang="en-US" sz="2000" b="1" i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000" b="1" i="1" dirty="0" err="1">
                <a:solidFill>
                  <a:srgbClr val="FF0000"/>
                </a:solidFill>
                <a:latin typeface="Times New Roman" pitchFamily="18" charset="0"/>
              </a:rPr>
              <a:t>đây</a:t>
            </a:r>
            <a:r>
              <a:rPr lang="en-US" sz="2000" b="1" i="1" dirty="0">
                <a:solidFill>
                  <a:srgbClr val="FF0000"/>
                </a:solidFill>
                <a:latin typeface="Times New Roman" pitchFamily="18" charset="0"/>
              </a:rPr>
              <a:t>. Hãy dùng công thức trên để tính số điểm trung bình của lớp 7A .</a:t>
            </a:r>
          </a:p>
        </p:txBody>
      </p:sp>
      <p:graphicFrame>
        <p:nvGraphicFramePr>
          <p:cNvPr id="13" name="Group 87"/>
          <p:cNvGraphicFramePr>
            <a:graphicFrameLocks noGrp="1"/>
          </p:cNvGraphicFramePr>
          <p:nvPr/>
        </p:nvGraphicFramePr>
        <p:xfrm>
          <a:off x="285720" y="3357562"/>
          <a:ext cx="2928958" cy="3429024"/>
        </p:xfrm>
        <a:graphic>
          <a:graphicData uri="http://schemas.openxmlformats.org/drawingml/2006/table">
            <a:tbl>
              <a:tblPr/>
              <a:tblGrid>
                <a:gridCol w="146448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46447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4276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Điểm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số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(x)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Tần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số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(n)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5013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>
                            <a:lumMod val="40000"/>
                            <a:lumOff val="60000"/>
                          </a:schemeClr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0006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Times New Roman" pitchFamily="18" charset="0"/>
                        </a:rPr>
                        <a:t>N=40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660066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4" name="Text Box 84"/>
          <p:cNvSpPr txBox="1">
            <a:spLocks noChangeArrowheads="1"/>
          </p:cNvSpPr>
          <p:nvPr/>
        </p:nvSpPr>
        <p:spPr bwMode="auto">
          <a:xfrm>
            <a:off x="571472" y="3786190"/>
            <a:ext cx="543574" cy="25699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400" b="1" dirty="0">
                <a:latin typeface="Tahoma" pitchFamily="34" charset="0"/>
              </a:rPr>
              <a:t>3</a:t>
            </a:r>
          </a:p>
          <a:p>
            <a:pPr algn="ctr" eaLnBrk="0" hangingPunct="0">
              <a:spcBef>
                <a:spcPct val="50000"/>
              </a:spcBef>
            </a:pPr>
            <a:r>
              <a:rPr lang="en-US" sz="1400" b="1" dirty="0">
                <a:latin typeface="Tahoma" pitchFamily="34" charset="0"/>
              </a:rPr>
              <a:t>4</a:t>
            </a:r>
          </a:p>
          <a:p>
            <a:pPr algn="ctr" eaLnBrk="0" hangingPunct="0">
              <a:spcBef>
                <a:spcPct val="50000"/>
              </a:spcBef>
            </a:pPr>
            <a:r>
              <a:rPr lang="en-US" sz="1400" b="1" dirty="0">
                <a:latin typeface="Tahoma" pitchFamily="34" charset="0"/>
              </a:rPr>
              <a:t>5</a:t>
            </a:r>
          </a:p>
          <a:p>
            <a:pPr algn="ctr" eaLnBrk="0" hangingPunct="0">
              <a:spcBef>
                <a:spcPct val="50000"/>
              </a:spcBef>
            </a:pPr>
            <a:r>
              <a:rPr lang="en-US" sz="1400" b="1" dirty="0">
                <a:latin typeface="Tahoma" pitchFamily="34" charset="0"/>
              </a:rPr>
              <a:t>6</a:t>
            </a:r>
          </a:p>
          <a:p>
            <a:pPr algn="ctr" eaLnBrk="0" hangingPunct="0">
              <a:spcBef>
                <a:spcPct val="50000"/>
              </a:spcBef>
            </a:pPr>
            <a:r>
              <a:rPr lang="en-US" sz="1400" b="1" dirty="0">
                <a:latin typeface="Tahoma" pitchFamily="34" charset="0"/>
              </a:rPr>
              <a:t>7</a:t>
            </a:r>
          </a:p>
          <a:p>
            <a:pPr algn="ctr" eaLnBrk="0" hangingPunct="0">
              <a:spcBef>
                <a:spcPct val="50000"/>
              </a:spcBef>
            </a:pPr>
            <a:r>
              <a:rPr lang="en-US" sz="1400" b="1" dirty="0">
                <a:latin typeface="Tahoma" pitchFamily="34" charset="0"/>
              </a:rPr>
              <a:t>8</a:t>
            </a:r>
          </a:p>
          <a:p>
            <a:pPr algn="ctr" eaLnBrk="0" hangingPunct="0">
              <a:spcBef>
                <a:spcPct val="50000"/>
              </a:spcBef>
            </a:pPr>
            <a:r>
              <a:rPr lang="en-US" sz="1400" b="1" dirty="0">
                <a:latin typeface="Tahoma" pitchFamily="34" charset="0"/>
              </a:rPr>
              <a:t>9</a:t>
            </a:r>
          </a:p>
          <a:p>
            <a:pPr algn="ctr" eaLnBrk="0" hangingPunct="0">
              <a:spcBef>
                <a:spcPct val="50000"/>
              </a:spcBef>
            </a:pPr>
            <a:r>
              <a:rPr lang="en-US" sz="1400" b="1" dirty="0">
                <a:latin typeface="Tahoma" pitchFamily="34" charset="0"/>
              </a:rPr>
              <a:t>10</a:t>
            </a:r>
          </a:p>
        </p:txBody>
      </p:sp>
      <p:sp>
        <p:nvSpPr>
          <p:cNvPr id="15" name="Text Box 85"/>
          <p:cNvSpPr txBox="1">
            <a:spLocks noChangeArrowheads="1"/>
          </p:cNvSpPr>
          <p:nvPr/>
        </p:nvSpPr>
        <p:spPr bwMode="auto">
          <a:xfrm>
            <a:off x="2000232" y="3786190"/>
            <a:ext cx="838200" cy="25699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400" b="1" dirty="0">
                <a:latin typeface="Tahoma" pitchFamily="34" charset="0"/>
              </a:rPr>
              <a:t> 2</a:t>
            </a:r>
          </a:p>
          <a:p>
            <a:pPr algn="ctr" eaLnBrk="0" hangingPunct="0">
              <a:spcBef>
                <a:spcPct val="50000"/>
              </a:spcBef>
            </a:pPr>
            <a:r>
              <a:rPr lang="en-US" sz="1400" b="1" dirty="0">
                <a:latin typeface="Tahoma" pitchFamily="34" charset="0"/>
              </a:rPr>
              <a:t> 2</a:t>
            </a:r>
          </a:p>
          <a:p>
            <a:pPr algn="ctr" eaLnBrk="0" hangingPunct="0">
              <a:spcBef>
                <a:spcPct val="50000"/>
              </a:spcBef>
            </a:pPr>
            <a:r>
              <a:rPr lang="en-US" sz="1400" b="1" dirty="0">
                <a:latin typeface="Tahoma" pitchFamily="34" charset="0"/>
              </a:rPr>
              <a:t> 4</a:t>
            </a:r>
          </a:p>
          <a:p>
            <a:pPr algn="ctr" eaLnBrk="0" hangingPunct="0">
              <a:spcBef>
                <a:spcPct val="50000"/>
              </a:spcBef>
            </a:pPr>
            <a:r>
              <a:rPr lang="en-US" sz="1400" b="1" dirty="0">
                <a:latin typeface="Tahoma" pitchFamily="34" charset="0"/>
              </a:rPr>
              <a:t>   10</a:t>
            </a:r>
          </a:p>
          <a:p>
            <a:pPr algn="ctr" eaLnBrk="0" hangingPunct="0">
              <a:spcBef>
                <a:spcPct val="50000"/>
              </a:spcBef>
            </a:pPr>
            <a:r>
              <a:rPr lang="en-US" sz="1400" b="1" dirty="0">
                <a:latin typeface="Tahoma" pitchFamily="34" charset="0"/>
              </a:rPr>
              <a:t> 8</a:t>
            </a:r>
          </a:p>
          <a:p>
            <a:pPr algn="ctr" eaLnBrk="0" hangingPunct="0">
              <a:spcBef>
                <a:spcPct val="50000"/>
              </a:spcBef>
            </a:pPr>
            <a:r>
              <a:rPr lang="en-US" sz="1400" b="1" dirty="0">
                <a:latin typeface="Tahoma" pitchFamily="34" charset="0"/>
              </a:rPr>
              <a:t>  10</a:t>
            </a:r>
          </a:p>
          <a:p>
            <a:pPr algn="ctr" eaLnBrk="0" hangingPunct="0">
              <a:spcBef>
                <a:spcPct val="50000"/>
              </a:spcBef>
            </a:pPr>
            <a:r>
              <a:rPr lang="en-US" sz="1400" b="1" dirty="0">
                <a:latin typeface="Tahoma" pitchFamily="34" charset="0"/>
              </a:rPr>
              <a:t>3</a:t>
            </a:r>
          </a:p>
          <a:p>
            <a:pPr algn="ctr" eaLnBrk="0" hangingPunct="0">
              <a:spcBef>
                <a:spcPct val="50000"/>
              </a:spcBef>
            </a:pPr>
            <a:r>
              <a:rPr lang="en-US" sz="1400" b="1" dirty="0">
                <a:latin typeface="Tahoma" pitchFamily="34" charset="0"/>
              </a:rPr>
              <a:t>1</a:t>
            </a:r>
          </a:p>
        </p:txBody>
      </p:sp>
      <p:sp>
        <p:nvSpPr>
          <p:cNvPr id="16" name="Rectangle 15"/>
          <p:cNvSpPr/>
          <p:nvPr/>
        </p:nvSpPr>
        <p:spPr>
          <a:xfrm>
            <a:off x="3599384" y="3501008"/>
            <a:ext cx="5544616" cy="216024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B050"/>
              </a:solidFill>
            </a:endParaRPr>
          </a:p>
        </p:txBody>
      </p:sp>
      <p:graphicFrame>
        <p:nvGraphicFramePr>
          <p:cNvPr id="2" name="Object 34"/>
          <p:cNvGraphicFramePr>
            <a:graphicFrameLocks noChangeAspect="1"/>
          </p:cNvGraphicFramePr>
          <p:nvPr/>
        </p:nvGraphicFramePr>
        <p:xfrm>
          <a:off x="3743401" y="3501008"/>
          <a:ext cx="5400599" cy="215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" name="Equation" r:id="rId5" imgW="3568680" imgH="1409400" progId="Equation.DSMT4">
                  <p:embed/>
                </p:oleObj>
              </mc:Choice>
              <mc:Fallback>
                <p:oleObj name="Equation" r:id="rId5" imgW="3568680" imgH="140940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43401" y="3501008"/>
                        <a:ext cx="5400599" cy="2159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6"/>
          <p:cNvGraphicFramePr>
            <a:graphicFrameLocks noChangeAspect="1"/>
          </p:cNvGraphicFramePr>
          <p:nvPr/>
        </p:nvGraphicFramePr>
        <p:xfrm>
          <a:off x="3635896" y="3573016"/>
          <a:ext cx="288032" cy="4320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" name="Equation" r:id="rId7" imgW="203040" imgH="228600" progId="Equation.DSMT4">
                  <p:embed/>
                </p:oleObj>
              </mc:Choice>
              <mc:Fallback>
                <p:oleObj name="Equation" r:id="rId7" imgW="203040" imgH="22860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35896" y="3573016"/>
                        <a:ext cx="288032" cy="43204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/>
      <p:bldP spid="14" grpId="0"/>
      <p:bldP spid="1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179512" y="188640"/>
            <a:ext cx="4572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dirty="0">
                <a:solidFill>
                  <a:srgbClr val="FF0000"/>
                </a:solidFill>
                <a:latin typeface="Times New Roman" pitchFamily="18" charset="0"/>
              </a:rPr>
              <a:t>?4</a:t>
            </a:r>
          </a:p>
        </p:txBody>
      </p:sp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755576" y="188640"/>
            <a:ext cx="813690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 i="1" dirty="0" err="1">
                <a:solidFill>
                  <a:srgbClr val="FF0000"/>
                </a:solidFill>
                <a:latin typeface="Times New Roman" pitchFamily="18" charset="0"/>
              </a:rPr>
              <a:t>Hãy</a:t>
            </a:r>
            <a:r>
              <a:rPr lang="en-US" sz="2400" b="1" i="1" dirty="0">
                <a:solidFill>
                  <a:srgbClr val="FF0000"/>
                </a:solidFill>
                <a:latin typeface="Times New Roman" pitchFamily="18" charset="0"/>
              </a:rPr>
              <a:t> so </a:t>
            </a:r>
            <a:r>
              <a:rPr lang="en-US" sz="2400" b="1" i="1" dirty="0" err="1">
                <a:solidFill>
                  <a:srgbClr val="FF0000"/>
                </a:solidFill>
                <a:latin typeface="Times New Roman" pitchFamily="18" charset="0"/>
              </a:rPr>
              <a:t>sánh</a:t>
            </a:r>
            <a:r>
              <a:rPr lang="en-US" sz="2400" b="1" i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FF0000"/>
                </a:solidFill>
                <a:latin typeface="Times New Roman" pitchFamily="18" charset="0"/>
              </a:rPr>
              <a:t>kết</a:t>
            </a:r>
            <a:r>
              <a:rPr lang="en-US" sz="2400" b="1" i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FF0000"/>
                </a:solidFill>
                <a:latin typeface="Times New Roman" pitchFamily="18" charset="0"/>
              </a:rPr>
              <a:t>quả</a:t>
            </a:r>
            <a:r>
              <a:rPr lang="en-US" sz="2400" b="1" i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FF0000"/>
                </a:solidFill>
                <a:latin typeface="Times New Roman" pitchFamily="18" charset="0"/>
              </a:rPr>
              <a:t>làm</a:t>
            </a:r>
            <a:r>
              <a:rPr lang="en-US" sz="2400" b="1" i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FF0000"/>
                </a:solidFill>
                <a:latin typeface="Times New Roman" pitchFamily="18" charset="0"/>
              </a:rPr>
              <a:t>bài</a:t>
            </a:r>
            <a:r>
              <a:rPr lang="en-US" sz="2400" b="1" i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FF0000"/>
                </a:solidFill>
                <a:latin typeface="Times New Roman" pitchFamily="18" charset="0"/>
              </a:rPr>
              <a:t>kiểm</a:t>
            </a:r>
            <a:r>
              <a:rPr lang="en-US" sz="2400" b="1" i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FF0000"/>
                </a:solidFill>
                <a:latin typeface="Times New Roman" pitchFamily="18" charset="0"/>
              </a:rPr>
              <a:t>tra</a:t>
            </a:r>
            <a:r>
              <a:rPr lang="en-US" sz="2400" b="1" i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FF0000"/>
                </a:solidFill>
                <a:latin typeface="Times New Roman" pitchFamily="18" charset="0"/>
              </a:rPr>
              <a:t>Toán</a:t>
            </a:r>
            <a:r>
              <a:rPr lang="en-US" sz="2400" b="1" i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FF0000"/>
                </a:solidFill>
                <a:latin typeface="Times New Roman" pitchFamily="18" charset="0"/>
              </a:rPr>
              <a:t>nói</a:t>
            </a:r>
            <a:r>
              <a:rPr lang="en-US" sz="2400" b="1" i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FF0000"/>
                </a:solidFill>
                <a:latin typeface="Times New Roman" pitchFamily="18" charset="0"/>
              </a:rPr>
              <a:t>trên</a:t>
            </a:r>
            <a:r>
              <a:rPr lang="en-US" sz="2400" b="1" i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FF0000"/>
                </a:solidFill>
                <a:latin typeface="Times New Roman" pitchFamily="18" charset="0"/>
              </a:rPr>
              <a:t>của</a:t>
            </a:r>
            <a:r>
              <a:rPr lang="en-US" sz="2400" b="1" i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FF0000"/>
                </a:solidFill>
                <a:latin typeface="Times New Roman" pitchFamily="18" charset="0"/>
              </a:rPr>
              <a:t>hai</a:t>
            </a:r>
            <a:r>
              <a:rPr lang="en-US" sz="2400" b="1" i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FF0000"/>
                </a:solidFill>
                <a:latin typeface="Times New Roman" pitchFamily="18" charset="0"/>
              </a:rPr>
              <a:t>lớp</a:t>
            </a:r>
            <a:r>
              <a:rPr lang="en-US" sz="2400" b="1" i="1" dirty="0">
                <a:solidFill>
                  <a:srgbClr val="FF0000"/>
                </a:solidFill>
                <a:latin typeface="Times New Roman" pitchFamily="18" charset="0"/>
              </a:rPr>
              <a:t> 7C </a:t>
            </a:r>
            <a:r>
              <a:rPr lang="en-US" sz="2400" b="1" i="1" dirty="0" err="1">
                <a:solidFill>
                  <a:srgbClr val="FF0000"/>
                </a:solidFill>
                <a:latin typeface="Times New Roman" pitchFamily="18" charset="0"/>
              </a:rPr>
              <a:t>và</a:t>
            </a:r>
            <a:r>
              <a:rPr lang="en-US" sz="2400" b="1" i="1" dirty="0">
                <a:solidFill>
                  <a:srgbClr val="FF0000"/>
                </a:solidFill>
                <a:latin typeface="Times New Roman" pitchFamily="18" charset="0"/>
              </a:rPr>
              <a:t> 7A ?</a:t>
            </a:r>
          </a:p>
        </p:txBody>
      </p:sp>
      <p:sp>
        <p:nvSpPr>
          <p:cNvPr id="11" name="AutoShape 10"/>
          <p:cNvSpPr>
            <a:spLocks noChangeArrowheads="1"/>
          </p:cNvSpPr>
          <p:nvPr/>
        </p:nvSpPr>
        <p:spPr bwMode="auto">
          <a:xfrm>
            <a:off x="0" y="1052736"/>
            <a:ext cx="1440160" cy="533400"/>
          </a:xfrm>
          <a:prstGeom prst="flowChartAlternateProcess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800" b="1" dirty="0" err="1">
                <a:solidFill>
                  <a:srgbClr val="00B050"/>
                </a:solidFill>
                <a:latin typeface="Times New Roman" pitchFamily="18" charset="0"/>
              </a:rPr>
              <a:t>Trả</a:t>
            </a:r>
            <a:r>
              <a:rPr lang="en-US" sz="2800" b="1" dirty="0">
                <a:solidFill>
                  <a:srgbClr val="00B05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B050"/>
                </a:solidFill>
                <a:latin typeface="Times New Roman" pitchFamily="18" charset="0"/>
              </a:rPr>
              <a:t>lời</a:t>
            </a:r>
            <a:r>
              <a:rPr lang="en-US" sz="2800" b="1" dirty="0">
                <a:solidFill>
                  <a:srgbClr val="00B050"/>
                </a:solidFill>
                <a:latin typeface="Times New Roman" pitchFamily="18" charset="0"/>
              </a:rPr>
              <a:t>: </a:t>
            </a:r>
          </a:p>
        </p:txBody>
      </p:sp>
      <p:sp>
        <p:nvSpPr>
          <p:cNvPr id="12" name="Text Box 11"/>
          <p:cNvSpPr txBox="1">
            <a:spLocks noChangeArrowheads="1"/>
          </p:cNvSpPr>
          <p:nvPr/>
        </p:nvSpPr>
        <p:spPr bwMode="auto">
          <a:xfrm>
            <a:off x="0" y="1556793"/>
            <a:ext cx="8748464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 dirty="0" err="1">
                <a:latin typeface="Times New Roman" pitchFamily="18" charset="0"/>
              </a:rPr>
              <a:t>Điểm</a:t>
            </a:r>
            <a:r>
              <a:rPr lang="en-US" sz="2400" b="1" dirty="0">
                <a:latin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</a:rPr>
              <a:t>trung</a:t>
            </a:r>
            <a:r>
              <a:rPr lang="en-US" sz="2400" b="1" dirty="0">
                <a:latin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</a:rPr>
              <a:t>bình</a:t>
            </a:r>
            <a:r>
              <a:rPr lang="en-US" sz="2400" b="1" dirty="0">
                <a:latin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</a:rPr>
              <a:t>kiểm</a:t>
            </a:r>
            <a:r>
              <a:rPr lang="en-US" sz="2400" b="1" dirty="0">
                <a:latin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</a:rPr>
              <a:t>tra</a:t>
            </a:r>
            <a:r>
              <a:rPr lang="en-US" sz="2400" b="1" dirty="0">
                <a:latin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</a:rPr>
              <a:t>Toán</a:t>
            </a:r>
            <a:r>
              <a:rPr lang="en-US" sz="2400" b="1" dirty="0">
                <a:latin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</a:rPr>
              <a:t>của</a:t>
            </a:r>
            <a:r>
              <a:rPr lang="en-US" sz="2400" b="1" dirty="0">
                <a:latin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</a:rPr>
              <a:t>lớp</a:t>
            </a:r>
            <a:r>
              <a:rPr lang="en-US" sz="2400" b="1" dirty="0">
                <a:latin typeface="Times New Roman" pitchFamily="18" charset="0"/>
              </a:rPr>
              <a:t> 7C </a:t>
            </a:r>
            <a:r>
              <a:rPr lang="en-US" sz="2400" b="1" dirty="0" err="1">
                <a:latin typeface="Times New Roman" pitchFamily="18" charset="0"/>
              </a:rPr>
              <a:t>là</a:t>
            </a:r>
            <a:r>
              <a:rPr lang="en-US" sz="2400" b="1" dirty="0">
                <a:latin typeface="Times New Roman" pitchFamily="18" charset="0"/>
              </a:rPr>
              <a:t>  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</a:rPr>
              <a:t>6,25</a:t>
            </a:r>
          </a:p>
          <a:p>
            <a:pPr eaLnBrk="0" hangingPunct="0">
              <a:spcBef>
                <a:spcPct val="50000"/>
              </a:spcBef>
            </a:pPr>
            <a:endParaRPr lang="en-US" sz="2400" b="1" dirty="0">
              <a:solidFill>
                <a:srgbClr val="FF0000"/>
              </a:solidFill>
              <a:latin typeface="Times New Roman" pitchFamily="18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sz="2400" b="1" dirty="0">
                <a:latin typeface="Times New Roman" pitchFamily="18" charset="0"/>
              </a:rPr>
              <a:t> </a:t>
            </a:r>
          </a:p>
        </p:txBody>
      </p:sp>
      <p:sp>
        <p:nvSpPr>
          <p:cNvPr id="6" name="Text Box 11"/>
          <p:cNvSpPr txBox="1">
            <a:spLocks noChangeArrowheads="1"/>
          </p:cNvSpPr>
          <p:nvPr/>
        </p:nvSpPr>
        <p:spPr bwMode="auto">
          <a:xfrm>
            <a:off x="0" y="2060848"/>
            <a:ext cx="93235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 dirty="0" err="1">
                <a:latin typeface="Times New Roman" pitchFamily="18" charset="0"/>
              </a:rPr>
              <a:t>Điểm</a:t>
            </a:r>
            <a:r>
              <a:rPr lang="en-US" sz="2400" b="1" dirty="0">
                <a:latin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</a:rPr>
              <a:t>trung</a:t>
            </a:r>
            <a:r>
              <a:rPr lang="en-US" sz="2400" b="1" dirty="0">
                <a:latin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</a:rPr>
              <a:t>bình</a:t>
            </a:r>
            <a:r>
              <a:rPr lang="en-US" sz="2400" b="1" dirty="0">
                <a:latin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</a:rPr>
              <a:t>kiểm</a:t>
            </a:r>
            <a:r>
              <a:rPr lang="en-US" sz="2400" b="1" dirty="0">
                <a:latin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</a:rPr>
              <a:t>tra</a:t>
            </a:r>
            <a:r>
              <a:rPr lang="en-US" sz="2400" b="1" dirty="0">
                <a:latin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</a:rPr>
              <a:t>Toán</a:t>
            </a:r>
            <a:r>
              <a:rPr lang="en-US" sz="2400" b="1" dirty="0">
                <a:latin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</a:rPr>
              <a:t>của</a:t>
            </a:r>
            <a:r>
              <a:rPr lang="en-US" sz="2400" b="1" dirty="0">
                <a:latin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</a:rPr>
              <a:t>lớp</a:t>
            </a:r>
            <a:r>
              <a:rPr lang="en-US" sz="2400" b="1" dirty="0">
                <a:latin typeface="Times New Roman" pitchFamily="18" charset="0"/>
              </a:rPr>
              <a:t> 7A </a:t>
            </a:r>
            <a:r>
              <a:rPr lang="en-US" sz="2400" b="1" dirty="0" err="1">
                <a:latin typeface="Times New Roman" pitchFamily="18" charset="0"/>
              </a:rPr>
              <a:t>là</a:t>
            </a:r>
            <a:r>
              <a:rPr lang="en-US" sz="2400" b="1" dirty="0">
                <a:latin typeface="Times New Roman" pitchFamily="18" charset="0"/>
              </a:rPr>
              <a:t>  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</a:rPr>
              <a:t>6,68</a:t>
            </a:r>
            <a:endParaRPr lang="en-US" sz="2400" b="1" dirty="0">
              <a:latin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2564904"/>
            <a:ext cx="874846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latin typeface="Times New Roman" pitchFamily="18" charset="0"/>
              </a:rPr>
              <a:t>Vậy kết quả làm bài kiểm tra Toán của lớp </a:t>
            </a:r>
            <a:r>
              <a:rPr lang="en-US" sz="2400" b="1" dirty="0">
                <a:solidFill>
                  <a:srgbClr val="7030A0"/>
                </a:solidFill>
                <a:latin typeface="Times New Roman" pitchFamily="18" charset="0"/>
              </a:rPr>
              <a:t>7A</a:t>
            </a:r>
            <a:r>
              <a:rPr lang="en-US" sz="2400" b="1" dirty="0">
                <a:latin typeface="Times New Roman" pitchFamily="18" charset="0"/>
              </a:rPr>
              <a:t>  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</a:rPr>
              <a:t>tốt hơn </a:t>
            </a:r>
            <a:r>
              <a:rPr lang="en-US" sz="2400" b="1" dirty="0">
                <a:latin typeface="Times New Roman" pitchFamily="18" charset="0"/>
              </a:rPr>
              <a:t>lớp </a:t>
            </a:r>
            <a:r>
              <a:rPr lang="en-US" sz="2400" b="1" dirty="0">
                <a:solidFill>
                  <a:srgbClr val="7030A0"/>
                </a:solidFill>
                <a:latin typeface="Times New Roman" pitchFamily="18" charset="0"/>
              </a:rPr>
              <a:t>7C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0" grpId="0"/>
      <p:bldP spid="11" grpId="0" animBg="1"/>
      <p:bldP spid="12" grpId="0"/>
      <p:bldP spid="6" grpId="0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8"/>
          <p:cNvSpPr txBox="1">
            <a:spLocks noChangeArrowheads="1"/>
          </p:cNvSpPr>
          <p:nvPr/>
        </p:nvSpPr>
        <p:spPr bwMode="auto">
          <a:xfrm>
            <a:off x="0" y="0"/>
            <a:ext cx="67818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2. </a:t>
            </a:r>
            <a:r>
              <a:rPr lang="en-US" sz="2800" b="1" u="sng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Ý </a:t>
            </a:r>
            <a:r>
              <a:rPr lang="en-US" sz="2800" b="1" u="sng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nghĩa</a:t>
            </a:r>
            <a:r>
              <a:rPr lang="en-US" sz="2800" b="1" u="sng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 </a:t>
            </a:r>
            <a:r>
              <a:rPr lang="en-US" sz="2800" b="1" u="sng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số</a:t>
            </a:r>
            <a:r>
              <a:rPr lang="en-US" sz="2800" b="1" u="sng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 </a:t>
            </a:r>
            <a:r>
              <a:rPr lang="en-US" sz="2800" b="1" u="sng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trung</a:t>
            </a:r>
            <a:r>
              <a:rPr lang="en-US" sz="2800" b="1" u="sng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 </a:t>
            </a:r>
            <a:r>
              <a:rPr lang="en-US" sz="2800" b="1" u="sng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bình</a:t>
            </a:r>
            <a:r>
              <a:rPr lang="en-US" sz="2800" b="1" u="sng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 </a:t>
            </a:r>
            <a:r>
              <a:rPr lang="en-US" sz="2800" b="1" u="sng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cộng</a:t>
            </a:r>
            <a:endParaRPr lang="en-US" sz="2800" b="1" u="sng" dirty="0">
              <a:solidFill>
                <a:schemeClr val="tx2">
                  <a:lumMod val="75000"/>
                </a:schemeClr>
              </a:solidFill>
              <a:latin typeface="Times New Roman" pitchFamily="18" charset="0"/>
            </a:endParaRPr>
          </a:p>
        </p:txBody>
      </p:sp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179512" y="548680"/>
            <a:ext cx="7962900" cy="1200150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 dirty="0">
              <a:solidFill>
                <a:srgbClr val="92D050"/>
              </a:solidFill>
            </a:endParaRPr>
          </a:p>
        </p:txBody>
      </p:sp>
      <p:sp>
        <p:nvSpPr>
          <p:cNvPr id="6" name="Text Box 9"/>
          <p:cNvSpPr txBox="1">
            <a:spLocks noChangeArrowheads="1"/>
          </p:cNvSpPr>
          <p:nvPr/>
        </p:nvSpPr>
        <p:spPr bwMode="auto">
          <a:xfrm>
            <a:off x="323528" y="692696"/>
            <a:ext cx="76200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sz="2400" b="1" dirty="0" err="1">
                <a:latin typeface="Times New Roman" pitchFamily="18" charset="0"/>
              </a:rPr>
              <a:t>Số</a:t>
            </a:r>
            <a:r>
              <a:rPr lang="en-US" sz="2400" b="1" dirty="0">
                <a:latin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</a:rPr>
              <a:t>trung</a:t>
            </a:r>
            <a:r>
              <a:rPr lang="en-US" sz="2400" b="1" dirty="0">
                <a:latin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</a:rPr>
              <a:t>bình</a:t>
            </a:r>
            <a:r>
              <a:rPr lang="en-US" sz="2400" b="1" dirty="0">
                <a:latin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</a:rPr>
              <a:t>cộng</a:t>
            </a:r>
            <a:r>
              <a:rPr lang="en-US" sz="2400" b="1" dirty="0">
                <a:latin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</a:rPr>
              <a:t>thường</a:t>
            </a:r>
            <a:r>
              <a:rPr lang="en-US" sz="2400" b="1" dirty="0">
                <a:latin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</a:rPr>
              <a:t>được</a:t>
            </a:r>
            <a:r>
              <a:rPr lang="en-US" sz="2400" b="1">
                <a:latin typeface="Times New Roman" pitchFamily="18" charset="0"/>
              </a:rPr>
              <a:t> dùng</a:t>
            </a:r>
            <a:r>
              <a:rPr lang="en-US" sz="2400" b="1" dirty="0">
                <a:latin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</a:rPr>
              <a:t>làm</a:t>
            </a:r>
            <a:r>
              <a:rPr lang="en-US" sz="2400" b="1" dirty="0">
                <a:latin typeface="Times New Roman" pitchFamily="18" charset="0"/>
              </a:rPr>
              <a:t> “</a:t>
            </a:r>
            <a:r>
              <a:rPr lang="en-US" sz="2400" b="1" dirty="0" err="1">
                <a:latin typeface="Times New Roman" pitchFamily="18" charset="0"/>
              </a:rPr>
              <a:t>đại</a:t>
            </a:r>
            <a:r>
              <a:rPr lang="en-US" sz="2400" b="1" dirty="0">
                <a:latin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</a:rPr>
              <a:t>diện</a:t>
            </a:r>
            <a:r>
              <a:rPr lang="en-US" sz="2400" b="1" dirty="0">
                <a:latin typeface="Times New Roman" pitchFamily="18" charset="0"/>
              </a:rPr>
              <a:t>” </a:t>
            </a:r>
            <a:r>
              <a:rPr lang="en-US" sz="2400" b="1" dirty="0" err="1">
                <a:latin typeface="Times New Roman" pitchFamily="18" charset="0"/>
              </a:rPr>
              <a:t>cho</a:t>
            </a:r>
            <a:r>
              <a:rPr lang="en-US" sz="2400" b="1" dirty="0">
                <a:latin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</a:rPr>
              <a:t>dấu</a:t>
            </a:r>
            <a:r>
              <a:rPr lang="en-US" sz="2400" b="1" dirty="0">
                <a:latin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</a:rPr>
              <a:t>hiệu</a:t>
            </a:r>
            <a:r>
              <a:rPr lang="en-US" sz="2400" b="1" dirty="0">
                <a:latin typeface="Times New Roman" pitchFamily="18" charset="0"/>
              </a:rPr>
              <a:t>, </a:t>
            </a:r>
            <a:r>
              <a:rPr lang="en-US" sz="2400" b="1" dirty="0" err="1">
                <a:latin typeface="Times New Roman" pitchFamily="18" charset="0"/>
              </a:rPr>
              <a:t>đặc</a:t>
            </a:r>
            <a:r>
              <a:rPr lang="en-US" sz="2400" b="1" dirty="0">
                <a:latin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</a:rPr>
              <a:t>biệt</a:t>
            </a:r>
            <a:r>
              <a:rPr lang="en-US" sz="2400" b="1" dirty="0">
                <a:latin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</a:rPr>
              <a:t>là</a:t>
            </a:r>
            <a:r>
              <a:rPr lang="en-US" sz="2400" b="1" dirty="0">
                <a:latin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</a:rPr>
              <a:t>khi</a:t>
            </a:r>
            <a:r>
              <a:rPr lang="en-US" sz="2400" b="1" dirty="0">
                <a:latin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</a:rPr>
              <a:t>muốn</a:t>
            </a:r>
            <a:r>
              <a:rPr lang="en-US" sz="2400" b="1" dirty="0">
                <a:latin typeface="Times New Roman" pitchFamily="18" charset="0"/>
              </a:rPr>
              <a:t> so </a:t>
            </a:r>
            <a:r>
              <a:rPr lang="en-US" sz="2400" b="1" dirty="0" err="1">
                <a:latin typeface="Times New Roman" pitchFamily="18" charset="0"/>
              </a:rPr>
              <a:t>sánh</a:t>
            </a:r>
            <a:r>
              <a:rPr lang="en-US" sz="2400" b="1" dirty="0">
                <a:latin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</a:rPr>
              <a:t>các</a:t>
            </a:r>
            <a:r>
              <a:rPr lang="en-US" sz="2400" b="1" dirty="0">
                <a:latin typeface="Times New Roman" pitchFamily="18" charset="0"/>
              </a:rPr>
              <a:t> </a:t>
            </a:r>
            <a:r>
              <a:rPr lang="en-US" sz="2400" b="1" u="sng" dirty="0" err="1">
                <a:latin typeface="Times New Roman" pitchFamily="18" charset="0"/>
              </a:rPr>
              <a:t>dấu</a:t>
            </a:r>
            <a:r>
              <a:rPr lang="en-US" sz="2400" b="1" u="sng" dirty="0">
                <a:latin typeface="Times New Roman" pitchFamily="18" charset="0"/>
              </a:rPr>
              <a:t> </a:t>
            </a:r>
            <a:r>
              <a:rPr lang="en-US" sz="2400" b="1" u="sng" dirty="0" err="1">
                <a:latin typeface="Times New Roman" pitchFamily="18" charset="0"/>
              </a:rPr>
              <a:t>hiệu</a:t>
            </a:r>
            <a:r>
              <a:rPr lang="en-US" sz="2400" b="1" u="sng" dirty="0">
                <a:latin typeface="Times New Roman" pitchFamily="18" charset="0"/>
              </a:rPr>
              <a:t> </a:t>
            </a:r>
            <a:r>
              <a:rPr lang="en-US" sz="2400" b="1" u="sng" dirty="0" err="1">
                <a:latin typeface="Times New Roman" pitchFamily="18" charset="0"/>
              </a:rPr>
              <a:t>cùng</a:t>
            </a:r>
            <a:r>
              <a:rPr lang="en-US" sz="2400" b="1" u="sng" dirty="0">
                <a:latin typeface="Times New Roman" pitchFamily="18" charset="0"/>
              </a:rPr>
              <a:t> </a:t>
            </a:r>
            <a:r>
              <a:rPr lang="en-US" sz="2400" b="1" u="sng" dirty="0" err="1">
                <a:latin typeface="Times New Roman" pitchFamily="18" charset="0"/>
              </a:rPr>
              <a:t>loại</a:t>
            </a:r>
            <a:r>
              <a:rPr lang="en-US" sz="2400" b="1" u="sng" dirty="0">
                <a:latin typeface="Times New Roman" pitchFamily="18" charset="0"/>
              </a:rPr>
              <a:t>.</a:t>
            </a:r>
          </a:p>
        </p:txBody>
      </p:sp>
      <p:sp>
        <p:nvSpPr>
          <p:cNvPr id="7" name="Text Box 12"/>
          <p:cNvSpPr txBox="1">
            <a:spLocks noChangeArrowheads="1"/>
          </p:cNvSpPr>
          <p:nvPr/>
        </p:nvSpPr>
        <p:spPr bwMode="auto">
          <a:xfrm>
            <a:off x="251520" y="1700808"/>
            <a:ext cx="210343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 dirty="0">
                <a:solidFill>
                  <a:srgbClr val="7030A0"/>
                </a:solidFill>
                <a:latin typeface="Times New Roman" pitchFamily="18" charset="0"/>
              </a:rPr>
              <a:t>►</a:t>
            </a:r>
            <a:r>
              <a:rPr lang="en-US" sz="2400" b="1" dirty="0" err="1">
                <a:solidFill>
                  <a:srgbClr val="7030A0"/>
                </a:solidFill>
                <a:latin typeface="Times New Roman" pitchFamily="18" charset="0"/>
              </a:rPr>
              <a:t>Chú</a:t>
            </a:r>
            <a:r>
              <a:rPr lang="en-US" sz="2400" b="1" dirty="0">
                <a:solidFill>
                  <a:srgbClr val="7030A0"/>
                </a:solidFill>
                <a:latin typeface="Times New Roman" pitchFamily="18" charset="0"/>
              </a:rPr>
              <a:t> ý</a:t>
            </a:r>
            <a:r>
              <a:rPr lang="en-US" sz="3200" b="1" dirty="0">
                <a:solidFill>
                  <a:srgbClr val="7030A0"/>
                </a:solidFill>
                <a:latin typeface="Times New Roman" pitchFamily="18" charset="0"/>
              </a:rPr>
              <a:t>:</a:t>
            </a:r>
          </a:p>
        </p:txBody>
      </p:sp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0" y="2132856"/>
            <a:ext cx="8964488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</a:rPr>
              <a:t>- </a:t>
            </a:r>
            <a:r>
              <a:rPr lang="en-US" sz="2400" b="1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</a:rPr>
              <a:t>Khi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</a:rPr>
              <a:t>các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</a:rPr>
              <a:t>giá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</a:rPr>
              <a:t>trị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</a:rPr>
              <a:t>của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</a:rPr>
              <a:t>dấu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</a:rPr>
              <a:t>hiệu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</a:rPr>
              <a:t>có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</a:rPr>
              <a:t>khoảng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</a:rPr>
              <a:t>chênh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</a:rPr>
              <a:t>lệch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</a:rPr>
              <a:t>rất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</a:rPr>
              <a:t>lớn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</a:rPr>
              <a:t>đối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</a:rPr>
              <a:t>với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</a:rPr>
              <a:t>nhau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</a:rPr>
              <a:t>thì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</a:rPr>
              <a:t>không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</a:rPr>
              <a:t>nên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</a:rPr>
              <a:t>lấy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</a:rPr>
              <a:t>số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</a:rPr>
              <a:t>trung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</a:rPr>
              <a:t>bình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</a:rPr>
              <a:t>cộng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</a:rPr>
              <a:t>làm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</a:rPr>
              <a:t> “</a:t>
            </a:r>
            <a:r>
              <a:rPr lang="en-US" sz="2400" b="1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</a:rPr>
              <a:t>đại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</a:rPr>
              <a:t>diện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</a:rPr>
              <a:t>” </a:t>
            </a:r>
            <a:r>
              <a:rPr lang="en-US" sz="2400" b="1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</a:rPr>
              <a:t>cho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</a:rPr>
              <a:t>dấu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</a:rPr>
              <a:t>hiệu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</a:rPr>
              <a:t>đó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</a:rPr>
              <a:t>.</a:t>
            </a: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323528" y="3212976"/>
            <a:ext cx="8568952" cy="11398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Ví</a:t>
            </a:r>
            <a:r>
              <a:rPr kumimoji="0" lang="en-US" sz="3200" b="1" i="0" u="none" strike="noStrike" kern="1200" cap="none" spc="0" normalizeH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dụ</a:t>
            </a:r>
            <a:r>
              <a:rPr kumimoji="0" lang="en-US" sz="3200" b="1" i="0" u="none" strike="noStrike" kern="1200" cap="none" spc="0" normalizeH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: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Xét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dấu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hiệu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X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có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dãy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giá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trị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là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:</a:t>
            </a:r>
            <a:b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</a:b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          5000         1000          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ea typeface="+mj-ea"/>
                <a:cs typeface="+mj-cs"/>
              </a:rPr>
              <a:t>3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00         100.</a:t>
            </a:r>
            <a:b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</a:b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        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Tính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số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trung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bình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cộng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của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dãy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số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.</a:t>
            </a:r>
          </a:p>
        </p:txBody>
      </p:sp>
      <p:sp>
        <p:nvSpPr>
          <p:cNvPr id="10" name="Text Box 12"/>
          <p:cNvSpPr txBox="1">
            <a:spLocks noChangeArrowheads="1"/>
          </p:cNvSpPr>
          <p:nvPr/>
        </p:nvSpPr>
        <p:spPr bwMode="auto">
          <a:xfrm>
            <a:off x="323528" y="4221088"/>
            <a:ext cx="217544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</a:rPr>
              <a:t>Trả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</a:rPr>
              <a:t>lời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</a:rPr>
              <a:t>: 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619672" y="4365104"/>
            <a:ext cx="6048672" cy="79208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B0F0"/>
              </a:solidFill>
            </a:endParaRPr>
          </a:p>
        </p:txBody>
      </p:sp>
      <p:graphicFrame>
        <p:nvGraphicFramePr>
          <p:cNvPr id="2" name="Object 34"/>
          <p:cNvGraphicFramePr>
            <a:graphicFrameLocks noChangeAspect="1"/>
          </p:cNvGraphicFramePr>
          <p:nvPr/>
        </p:nvGraphicFramePr>
        <p:xfrm>
          <a:off x="1620838" y="4368800"/>
          <a:ext cx="5975498" cy="644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" name="Equation" r:id="rId3" imgW="2603160" imgH="444240" progId="Equation.DSMT4">
                  <p:embed/>
                </p:oleObj>
              </mc:Choice>
              <mc:Fallback>
                <p:oleObj name="Equation" r:id="rId3" imgW="2603160" imgH="444240" progId="Equation.DSMT4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20838" y="4368800"/>
                        <a:ext cx="5975498" cy="644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 Box 13"/>
          <p:cNvSpPr txBox="1">
            <a:spLocks noChangeArrowheads="1"/>
          </p:cNvSpPr>
          <p:nvPr/>
        </p:nvSpPr>
        <p:spPr bwMode="auto">
          <a:xfrm>
            <a:off x="0" y="5877272"/>
            <a:ext cx="9144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</a:rPr>
              <a:t>- </a:t>
            </a:r>
            <a:r>
              <a:rPr lang="en-US" sz="2400" b="1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</a:rPr>
              <a:t>Số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</a:rPr>
              <a:t>trung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</a:rPr>
              <a:t>bình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</a:rPr>
              <a:t>cộng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</a:rPr>
              <a:t>có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</a:rPr>
              <a:t>thể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</a:rPr>
              <a:t>không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</a:rPr>
              <a:t>thuộc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</a:rPr>
              <a:t>dãy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</a:rPr>
              <a:t>giá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</a:rPr>
              <a:t>trị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</a:rPr>
              <a:t>của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</a:rPr>
              <a:t>dấu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</a:rPr>
              <a:t>hiệu</a:t>
            </a:r>
            <a:endParaRPr lang="en-US" sz="2400" b="1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</a:endParaRPr>
          </a:p>
        </p:txBody>
      </p: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179512" y="5229200"/>
            <a:ext cx="896448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sz="2400" dirty="0" err="1">
                <a:latin typeface="Times New Roman" pitchFamily="18" charset="0"/>
              </a:rPr>
              <a:t>Không</a:t>
            </a:r>
            <a:r>
              <a:rPr lang="en-US" sz="2400" dirty="0">
                <a:latin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</a:rPr>
              <a:t>thể</a:t>
            </a:r>
            <a:r>
              <a:rPr lang="en-US" sz="2400" dirty="0">
                <a:latin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</a:rPr>
              <a:t>lấy</a:t>
            </a:r>
            <a:r>
              <a:rPr lang="en-US" sz="2400" dirty="0">
                <a:latin typeface="Times New Roman" pitchFamily="18" charset="0"/>
              </a:rPr>
              <a:t>              </a:t>
            </a:r>
            <a:r>
              <a:rPr lang="en-US" sz="2400" dirty="0" err="1">
                <a:latin typeface="Times New Roman" pitchFamily="18" charset="0"/>
              </a:rPr>
              <a:t>làm</a:t>
            </a:r>
            <a:r>
              <a:rPr lang="en-US" sz="2400" dirty="0">
                <a:latin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</a:rPr>
              <a:t>đại</a:t>
            </a:r>
            <a:r>
              <a:rPr lang="en-US" sz="2400" dirty="0">
                <a:latin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</a:rPr>
              <a:t>diện</a:t>
            </a:r>
            <a:r>
              <a:rPr lang="en-US" sz="2400" dirty="0">
                <a:latin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</a:rPr>
              <a:t>cho</a:t>
            </a:r>
            <a:r>
              <a:rPr lang="en-US" sz="2400" dirty="0">
                <a:latin typeface="Times New Roman" pitchFamily="18" charset="0"/>
              </a:rPr>
              <a:t> X </a:t>
            </a:r>
            <a:r>
              <a:rPr lang="en-US" sz="2400" dirty="0" err="1">
                <a:latin typeface="Times New Roman" pitchFamily="18" charset="0"/>
              </a:rPr>
              <a:t>vì</a:t>
            </a:r>
            <a:r>
              <a:rPr lang="en-US" sz="2400" dirty="0">
                <a:latin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</a:rPr>
              <a:t>có</a:t>
            </a:r>
            <a:r>
              <a:rPr lang="en-US" sz="2400" dirty="0">
                <a:latin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</a:rPr>
              <a:t>sự</a:t>
            </a:r>
            <a:r>
              <a:rPr lang="en-US" sz="2400" dirty="0">
                <a:latin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</a:rPr>
              <a:t>chênh</a:t>
            </a:r>
            <a:r>
              <a:rPr lang="en-US" sz="2400" dirty="0">
                <a:latin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</a:rPr>
              <a:t>lêch</a:t>
            </a:r>
            <a:r>
              <a:rPr lang="en-US" sz="2400" dirty="0">
                <a:latin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</a:rPr>
              <a:t>quá</a:t>
            </a:r>
            <a:r>
              <a:rPr lang="en-US" sz="2400" dirty="0">
                <a:latin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</a:rPr>
              <a:t>lớn</a:t>
            </a:r>
            <a:r>
              <a:rPr lang="en-US" sz="2400" dirty="0">
                <a:latin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</a:rPr>
              <a:t>giữa</a:t>
            </a:r>
            <a:r>
              <a:rPr lang="en-US" sz="2400" dirty="0">
                <a:latin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</a:rPr>
              <a:t>các</a:t>
            </a:r>
            <a:r>
              <a:rPr lang="en-US" sz="2400" dirty="0">
                <a:latin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</a:rPr>
              <a:t>giá</a:t>
            </a:r>
            <a:r>
              <a:rPr lang="en-US" sz="2400" dirty="0">
                <a:latin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</a:rPr>
              <a:t>trị</a:t>
            </a:r>
            <a:r>
              <a:rPr lang="en-US" sz="2400" dirty="0">
                <a:latin typeface="Times New Roman" pitchFamily="18" charset="0"/>
              </a:rPr>
              <a:t> ( </a:t>
            </a:r>
            <a:r>
              <a:rPr lang="en-US" sz="2400" dirty="0" err="1">
                <a:latin typeface="Times New Roman" pitchFamily="18" charset="0"/>
              </a:rPr>
              <a:t>chẳng</a:t>
            </a:r>
            <a:r>
              <a:rPr lang="en-US" sz="2400" dirty="0">
                <a:latin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</a:rPr>
              <a:t>hạn</a:t>
            </a:r>
            <a:r>
              <a:rPr lang="en-US" sz="2400" dirty="0">
                <a:latin typeface="Times New Roman" pitchFamily="18" charset="0"/>
              </a:rPr>
              <a:t>, 5000 </a:t>
            </a:r>
            <a:r>
              <a:rPr lang="en-US" sz="2400" dirty="0" err="1">
                <a:latin typeface="Times New Roman" pitchFamily="18" charset="0"/>
              </a:rPr>
              <a:t>và</a:t>
            </a:r>
            <a:r>
              <a:rPr lang="en-US" sz="2400" dirty="0">
                <a:latin typeface="Times New Roman" pitchFamily="18" charset="0"/>
              </a:rPr>
              <a:t> 100 )  </a:t>
            </a:r>
          </a:p>
        </p:txBody>
      </p:sp>
      <p:graphicFrame>
        <p:nvGraphicFramePr>
          <p:cNvPr id="38916" name="Object 4"/>
          <p:cNvGraphicFramePr>
            <a:graphicFrameLocks noChangeAspect="1"/>
          </p:cNvGraphicFramePr>
          <p:nvPr/>
        </p:nvGraphicFramePr>
        <p:xfrm>
          <a:off x="2051720" y="5301208"/>
          <a:ext cx="936104" cy="3600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Equation" r:id="rId5" imgW="711000" imgH="241200" progId="Equation.DSMT4">
                  <p:embed/>
                </p:oleObj>
              </mc:Choice>
              <mc:Fallback>
                <p:oleObj name="Equation" r:id="rId5" imgW="711000" imgH="24120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1720" y="5301208"/>
                        <a:ext cx="936104" cy="36004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Rectangle 2"/>
          <p:cNvSpPr txBox="1">
            <a:spLocks noChangeArrowheads="1"/>
          </p:cNvSpPr>
          <p:nvPr/>
        </p:nvSpPr>
        <p:spPr>
          <a:xfrm>
            <a:off x="-180528" y="6078215"/>
            <a:ext cx="9612560" cy="7797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Ví</a:t>
            </a:r>
            <a:r>
              <a:rPr kumimoji="0" lang="en-US" sz="3200" b="1" i="0" u="none" strike="noStrike" kern="1200" cap="none" spc="0" normalizeH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</a:t>
            </a:r>
            <a:r>
              <a:rPr kumimoji="0" lang="en-US" sz="2600" b="1" i="0" u="none" strike="noStrike" kern="1200" cap="none" spc="0" normalizeH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dụ:</a:t>
            </a:r>
            <a:r>
              <a:rPr lang="en-US" sz="2600" dirty="0">
                <a:solidFill>
                  <a:srgbClr val="FF66CC"/>
                </a:solidFill>
                <a:latin typeface="Times New Roman" pitchFamily="18" charset="0"/>
                <a:ea typeface="+mj-ea"/>
                <a:cs typeface="+mj-cs"/>
              </a:rPr>
              <a:t>1600</a:t>
            </a:r>
            <a:r>
              <a:rPr kumimoji="0" lang="en-US" sz="2600" i="0" u="none" strike="noStrike" kern="1200" cap="none" spc="0" normalizeH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không phải là một giá trị của dấu hiệu</a:t>
            </a:r>
            <a:r>
              <a:rPr lang="en-US" sz="2600" dirty="0">
                <a:solidFill>
                  <a:srgbClr val="002060"/>
                </a:solidFill>
                <a:latin typeface="Times New Roman" pitchFamily="18" charset="0"/>
                <a:ea typeface="+mj-ea"/>
                <a:cs typeface="+mj-cs"/>
              </a:rPr>
              <a:t> </a:t>
            </a:r>
            <a:r>
              <a:rPr kumimoji="0" lang="en-US" sz="2600" i="0" u="none" strike="noStrike" kern="1200" cap="none" spc="0" normalizeH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nêu trong </a:t>
            </a:r>
            <a:r>
              <a:rPr lang="en-US" sz="2600" dirty="0">
                <a:solidFill>
                  <a:srgbClr val="002060"/>
                </a:solidFill>
                <a:latin typeface="Times New Roman" pitchFamily="18" charset="0"/>
                <a:ea typeface="+mj-ea"/>
                <a:cs typeface="+mj-cs"/>
              </a:rPr>
              <a:t>VD trên.</a:t>
            </a:r>
            <a:endParaRPr kumimoji="0" lang="en-US" sz="2600" i="0" u="none" strike="noStrike" kern="1200" cap="none" spc="0" normalizeH="0" baseline="0" noProof="0" dirty="0">
              <a:ln>
                <a:noFill/>
              </a:ln>
              <a:solidFill>
                <a:srgbClr val="0033CC"/>
              </a:solidFill>
              <a:effectLst/>
              <a:uLnTx/>
              <a:uFillTx/>
              <a:latin typeface="Times New Roman" pitchFamily="18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89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89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/>
      <p:bldP spid="7" grpId="0"/>
      <p:bldP spid="8" grpId="0"/>
      <p:bldP spid="9" grpId="0"/>
      <p:bldP spid="10" grpId="0"/>
      <p:bldP spid="12" grpId="0" animBg="1"/>
      <p:bldP spid="13" grpId="0"/>
      <p:bldP spid="14" grpId="0"/>
      <p:bldP spid="1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2"/>
          <p:cNvSpPr txBox="1">
            <a:spLocks noChangeArrowheads="1"/>
          </p:cNvSpPr>
          <p:nvPr/>
        </p:nvSpPr>
        <p:spPr bwMode="auto">
          <a:xfrm>
            <a:off x="1979712" y="0"/>
            <a:ext cx="5715000" cy="45720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47 - §4: 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</a:rPr>
              <a:t>SỐ TRUNG BÌNH CỘNG</a:t>
            </a:r>
          </a:p>
        </p:txBody>
      </p:sp>
      <p:sp>
        <p:nvSpPr>
          <p:cNvPr id="5" name="Text Box 13"/>
          <p:cNvSpPr txBox="1">
            <a:spLocks noChangeArrowheads="1"/>
          </p:cNvSpPr>
          <p:nvPr/>
        </p:nvSpPr>
        <p:spPr bwMode="auto">
          <a:xfrm>
            <a:off x="0" y="332656"/>
            <a:ext cx="860444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</a:rPr>
              <a:t>1. </a:t>
            </a:r>
            <a:r>
              <a:rPr lang="en-US" sz="2400" b="1" u="sng" dirty="0" err="1">
                <a:solidFill>
                  <a:srgbClr val="002060"/>
                </a:solidFill>
                <a:latin typeface="Times New Roman" pitchFamily="18" charset="0"/>
              </a:rPr>
              <a:t>Số</a:t>
            </a:r>
            <a:r>
              <a:rPr lang="en-US" sz="2400" b="1" u="sng" dirty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2400" b="1" u="sng" dirty="0" err="1">
                <a:solidFill>
                  <a:srgbClr val="002060"/>
                </a:solidFill>
                <a:latin typeface="Times New Roman" pitchFamily="18" charset="0"/>
              </a:rPr>
              <a:t>trung</a:t>
            </a:r>
            <a:r>
              <a:rPr lang="en-US" sz="2400" b="1" u="sng" dirty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2400" b="1" u="sng" dirty="0" err="1">
                <a:solidFill>
                  <a:srgbClr val="002060"/>
                </a:solidFill>
                <a:latin typeface="Times New Roman" pitchFamily="18" charset="0"/>
              </a:rPr>
              <a:t>bình</a:t>
            </a:r>
            <a:r>
              <a:rPr lang="en-US" sz="2400" b="1" u="sng" dirty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2400" b="1" u="sng" dirty="0" err="1">
                <a:solidFill>
                  <a:srgbClr val="002060"/>
                </a:solidFill>
                <a:latin typeface="Times New Roman" pitchFamily="18" charset="0"/>
              </a:rPr>
              <a:t>cộng</a:t>
            </a:r>
            <a:r>
              <a:rPr lang="en-US" sz="2400" b="1" u="sng" dirty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2400" b="1" u="sng" dirty="0" err="1">
                <a:solidFill>
                  <a:srgbClr val="002060"/>
                </a:solidFill>
                <a:latin typeface="Times New Roman" pitchFamily="18" charset="0"/>
              </a:rPr>
              <a:t>của</a:t>
            </a:r>
            <a:r>
              <a:rPr lang="en-US" sz="2400" b="1" u="sng" dirty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2400" b="1" u="sng" dirty="0" err="1">
                <a:solidFill>
                  <a:srgbClr val="002060"/>
                </a:solidFill>
                <a:latin typeface="Times New Roman" pitchFamily="18" charset="0"/>
              </a:rPr>
              <a:t>dấu</a:t>
            </a:r>
            <a:r>
              <a:rPr lang="en-US" sz="2400" b="1" u="sng" dirty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2400" b="1" u="sng" dirty="0" err="1">
                <a:solidFill>
                  <a:srgbClr val="002060"/>
                </a:solidFill>
                <a:latin typeface="Times New Roman" pitchFamily="18" charset="0"/>
              </a:rPr>
              <a:t>hiệu</a:t>
            </a:r>
            <a:r>
              <a:rPr lang="en-US" sz="3200" b="1" u="sng" dirty="0">
                <a:solidFill>
                  <a:srgbClr val="002060"/>
                </a:solidFill>
                <a:latin typeface="Times New Roman" pitchFamily="18" charset="0"/>
              </a:rPr>
              <a:t> </a:t>
            </a:r>
          </a:p>
        </p:txBody>
      </p:sp>
      <p:sp>
        <p:nvSpPr>
          <p:cNvPr id="6" name="Text Box 14"/>
          <p:cNvSpPr txBox="1">
            <a:spLocks noChangeArrowheads="1"/>
          </p:cNvSpPr>
          <p:nvPr/>
        </p:nvSpPr>
        <p:spPr bwMode="auto">
          <a:xfrm>
            <a:off x="0" y="764704"/>
            <a:ext cx="37079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1" dirty="0">
                <a:solidFill>
                  <a:schemeClr val="folHlink"/>
                </a:solidFill>
                <a:latin typeface="Times New Roman" pitchFamily="18" charset="0"/>
              </a:rPr>
              <a:t>a) </a:t>
            </a:r>
            <a:r>
              <a:rPr lang="en-US" sz="2400" b="1" i="1" dirty="0" err="1">
                <a:solidFill>
                  <a:schemeClr val="folHlink"/>
                </a:solidFill>
                <a:latin typeface="Times New Roman" pitchFamily="18" charset="0"/>
              </a:rPr>
              <a:t>Bài</a:t>
            </a:r>
            <a:r>
              <a:rPr lang="en-US" sz="2400" b="1" i="1" dirty="0">
                <a:solidFill>
                  <a:schemeClr val="folHlink"/>
                </a:solidFill>
                <a:latin typeface="Times New Roman" pitchFamily="18" charset="0"/>
              </a:rPr>
              <a:t> </a:t>
            </a:r>
            <a:r>
              <a:rPr lang="en-US" sz="2400" b="1" i="1" dirty="0" err="1">
                <a:solidFill>
                  <a:schemeClr val="folHlink"/>
                </a:solidFill>
                <a:latin typeface="Times New Roman" pitchFamily="18" charset="0"/>
              </a:rPr>
              <a:t>toán</a:t>
            </a:r>
            <a:r>
              <a:rPr lang="en-US" sz="2400" b="1" i="1" dirty="0">
                <a:solidFill>
                  <a:schemeClr val="folHlink"/>
                </a:solidFill>
                <a:latin typeface="Times New Roman" pitchFamily="18" charset="0"/>
              </a:rPr>
              <a:t>:</a:t>
            </a:r>
            <a:r>
              <a:rPr lang="en-US" sz="2400" i="1" dirty="0">
                <a:solidFill>
                  <a:schemeClr val="folHlink"/>
                </a:solidFill>
                <a:latin typeface="Times New Roman" pitchFamily="18" charset="0"/>
              </a:rPr>
              <a:t> </a:t>
            </a:r>
          </a:p>
        </p:txBody>
      </p:sp>
      <p:sp>
        <p:nvSpPr>
          <p:cNvPr id="7" name="Text Box 14"/>
          <p:cNvSpPr txBox="1">
            <a:spLocks noChangeArrowheads="1"/>
          </p:cNvSpPr>
          <p:nvPr/>
        </p:nvSpPr>
        <p:spPr bwMode="auto">
          <a:xfrm>
            <a:off x="0" y="1124744"/>
            <a:ext cx="37079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1" dirty="0">
                <a:solidFill>
                  <a:schemeClr val="folHlink"/>
                </a:solidFill>
                <a:latin typeface="Times New Roman" pitchFamily="18" charset="0"/>
              </a:rPr>
              <a:t>b) </a:t>
            </a:r>
            <a:r>
              <a:rPr lang="en-US" sz="2400" b="1" i="1" dirty="0" err="1">
                <a:solidFill>
                  <a:schemeClr val="folHlink"/>
                </a:solidFill>
                <a:latin typeface="Times New Roman" pitchFamily="18" charset="0"/>
              </a:rPr>
              <a:t>Công</a:t>
            </a:r>
            <a:r>
              <a:rPr lang="en-US" sz="2400" b="1" i="1" dirty="0">
                <a:solidFill>
                  <a:schemeClr val="folHlink"/>
                </a:solidFill>
                <a:latin typeface="Times New Roman" pitchFamily="18" charset="0"/>
              </a:rPr>
              <a:t> </a:t>
            </a:r>
            <a:r>
              <a:rPr lang="en-US" sz="2400" b="1" i="1" dirty="0" err="1">
                <a:solidFill>
                  <a:schemeClr val="folHlink"/>
                </a:solidFill>
                <a:latin typeface="Times New Roman" pitchFamily="18" charset="0"/>
              </a:rPr>
              <a:t>thức</a:t>
            </a:r>
            <a:r>
              <a:rPr lang="en-US" sz="2400" b="1" i="1" dirty="0">
                <a:solidFill>
                  <a:schemeClr val="folHlink"/>
                </a:solidFill>
                <a:latin typeface="Times New Roman" pitchFamily="18" charset="0"/>
              </a:rPr>
              <a:t>:</a:t>
            </a:r>
            <a:r>
              <a:rPr lang="en-US" sz="2400" i="1" dirty="0">
                <a:solidFill>
                  <a:schemeClr val="folHlink"/>
                </a:solidFill>
                <a:latin typeface="Times New Roman" pitchFamily="18" charset="0"/>
              </a:rPr>
              <a:t> </a:t>
            </a:r>
          </a:p>
        </p:txBody>
      </p:sp>
      <p:sp>
        <p:nvSpPr>
          <p:cNvPr id="8" name="Text Box 18"/>
          <p:cNvSpPr txBox="1">
            <a:spLocks noChangeArrowheads="1"/>
          </p:cNvSpPr>
          <p:nvPr/>
        </p:nvSpPr>
        <p:spPr bwMode="auto">
          <a:xfrm>
            <a:off x="0" y="1484784"/>
            <a:ext cx="6781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2. </a:t>
            </a:r>
            <a:r>
              <a:rPr lang="en-US" sz="2400" b="1" u="sng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Ý </a:t>
            </a:r>
            <a:r>
              <a:rPr lang="en-US" sz="2400" b="1" u="sng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nghĩa</a:t>
            </a:r>
            <a:r>
              <a:rPr lang="en-US" sz="2400" b="1" u="sng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 </a:t>
            </a:r>
            <a:r>
              <a:rPr lang="en-US" sz="2400" b="1" u="sng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số</a:t>
            </a:r>
            <a:r>
              <a:rPr lang="en-US" sz="2400" b="1" u="sng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 </a:t>
            </a:r>
            <a:r>
              <a:rPr lang="en-US" sz="2400" b="1" u="sng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trung</a:t>
            </a:r>
            <a:r>
              <a:rPr lang="en-US" sz="2400" b="1" u="sng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 </a:t>
            </a:r>
            <a:r>
              <a:rPr lang="en-US" sz="2400" b="1" u="sng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bình</a:t>
            </a:r>
            <a:r>
              <a:rPr lang="en-US" sz="2400" b="1" u="sng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 </a:t>
            </a:r>
            <a:r>
              <a:rPr lang="en-US" sz="2400" b="1" u="sng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cộng</a:t>
            </a:r>
            <a:endParaRPr lang="en-US" sz="2400" b="1" u="sng" dirty="0">
              <a:solidFill>
                <a:schemeClr val="tx2">
                  <a:lumMod val="75000"/>
                </a:schemeClr>
              </a:solidFill>
              <a:latin typeface="Times New Roman" pitchFamily="18" charset="0"/>
            </a:endParaRPr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0" y="1892300"/>
            <a:ext cx="426402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</a:rPr>
              <a:t>3. </a:t>
            </a:r>
            <a:r>
              <a:rPr lang="en-US" sz="2400" b="1" u="sng" dirty="0" err="1">
                <a:solidFill>
                  <a:srgbClr val="002060"/>
                </a:solidFill>
                <a:latin typeface="Times New Roman" pitchFamily="18" charset="0"/>
              </a:rPr>
              <a:t>Mốt</a:t>
            </a:r>
            <a:r>
              <a:rPr lang="en-US" sz="2400" b="1" u="sng" dirty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2400" b="1" u="sng" dirty="0" err="1">
                <a:solidFill>
                  <a:srgbClr val="002060"/>
                </a:solidFill>
                <a:latin typeface="Times New Roman" pitchFamily="18" charset="0"/>
              </a:rPr>
              <a:t>của</a:t>
            </a:r>
            <a:r>
              <a:rPr lang="en-US" sz="2400" b="1" u="sng" dirty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2400" b="1" u="sng" dirty="0" err="1">
                <a:solidFill>
                  <a:srgbClr val="002060"/>
                </a:solidFill>
                <a:latin typeface="Times New Roman" pitchFamily="18" charset="0"/>
              </a:rPr>
              <a:t>dấu</a:t>
            </a:r>
            <a:r>
              <a:rPr lang="en-US" sz="2400" b="1" u="sng" dirty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2400" b="1" u="sng" dirty="0" err="1">
                <a:solidFill>
                  <a:srgbClr val="002060"/>
                </a:solidFill>
                <a:latin typeface="Times New Roman" pitchFamily="18" charset="0"/>
              </a:rPr>
              <a:t>hiệu</a:t>
            </a:r>
            <a:endParaRPr lang="en-US" sz="2400" b="1" dirty="0">
              <a:solidFill>
                <a:srgbClr val="002060"/>
              </a:solidFill>
              <a:latin typeface="Times New Roman" pitchFamily="18" charset="0"/>
            </a:endParaRPr>
          </a:p>
        </p:txBody>
      </p:sp>
      <p:sp>
        <p:nvSpPr>
          <p:cNvPr id="16" name="Text Box 10"/>
          <p:cNvSpPr txBox="1">
            <a:spLocks noChangeArrowheads="1"/>
          </p:cNvSpPr>
          <p:nvPr/>
        </p:nvSpPr>
        <p:spPr bwMode="auto">
          <a:xfrm>
            <a:off x="76200" y="2347913"/>
            <a:ext cx="9107488" cy="830997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sz="2400" b="1" dirty="0" err="1">
                <a:latin typeface="Times New Roman" pitchFamily="18" charset="0"/>
              </a:rPr>
              <a:t>Ví</a:t>
            </a:r>
            <a:r>
              <a:rPr lang="en-US" sz="2400" b="1" dirty="0">
                <a:latin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</a:rPr>
              <a:t>dụ</a:t>
            </a:r>
            <a:r>
              <a:rPr lang="en-US" sz="2400" b="1" dirty="0">
                <a:latin typeface="Times New Roman" pitchFamily="18" charset="0"/>
              </a:rPr>
              <a:t> : </a:t>
            </a:r>
            <a:r>
              <a:rPr lang="en-US" sz="2400" b="1" dirty="0" err="1">
                <a:latin typeface="Times New Roman" pitchFamily="18" charset="0"/>
              </a:rPr>
              <a:t>Một</a:t>
            </a:r>
            <a:r>
              <a:rPr lang="en-US" sz="2400" b="1" dirty="0">
                <a:latin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</a:rPr>
              <a:t>cửa</a:t>
            </a:r>
            <a:r>
              <a:rPr lang="en-US" sz="2400" b="1" dirty="0">
                <a:latin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</a:rPr>
              <a:t>hàng</a:t>
            </a:r>
            <a:r>
              <a:rPr lang="en-US" sz="2400" b="1" dirty="0">
                <a:latin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</a:rPr>
              <a:t>bán</a:t>
            </a:r>
            <a:r>
              <a:rPr lang="en-US" sz="2400" b="1" dirty="0">
                <a:latin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</a:rPr>
              <a:t>dép</a:t>
            </a:r>
            <a:r>
              <a:rPr lang="en-US" sz="2400" b="1" dirty="0">
                <a:latin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</a:rPr>
              <a:t>ghi</a:t>
            </a:r>
            <a:r>
              <a:rPr lang="en-US" sz="2400" b="1" dirty="0">
                <a:latin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</a:rPr>
              <a:t>lại</a:t>
            </a:r>
            <a:r>
              <a:rPr lang="en-US" sz="2400" b="1" dirty="0">
                <a:latin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</a:rPr>
              <a:t>số</a:t>
            </a:r>
            <a:r>
              <a:rPr lang="en-US" sz="2400" b="1" dirty="0">
                <a:latin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</a:rPr>
              <a:t>dép</a:t>
            </a:r>
            <a:r>
              <a:rPr lang="en-US" sz="2400" b="1" dirty="0">
                <a:latin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</a:rPr>
              <a:t>đã</a:t>
            </a:r>
            <a:r>
              <a:rPr lang="en-US" sz="2400" b="1" dirty="0">
                <a:latin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</a:rPr>
              <a:t>bán</a:t>
            </a:r>
            <a:r>
              <a:rPr lang="en-US" sz="2400" b="1" dirty="0">
                <a:latin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</a:rPr>
              <a:t>cho</a:t>
            </a:r>
            <a:r>
              <a:rPr lang="en-US" sz="2400" b="1" dirty="0">
                <a:latin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</a:rPr>
              <a:t>nam</a:t>
            </a:r>
            <a:r>
              <a:rPr lang="en-US" sz="2400" b="1" dirty="0">
                <a:latin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</a:rPr>
              <a:t>giới</a:t>
            </a:r>
            <a:r>
              <a:rPr lang="en-US" sz="2400" b="1" dirty="0">
                <a:latin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</a:rPr>
              <a:t>trong</a:t>
            </a:r>
            <a:r>
              <a:rPr lang="en-US" sz="2400" b="1" dirty="0">
                <a:latin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</a:rPr>
              <a:t>một</a:t>
            </a:r>
            <a:r>
              <a:rPr lang="en-US" sz="2400" b="1" dirty="0">
                <a:latin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</a:rPr>
              <a:t>quý</a:t>
            </a:r>
            <a:r>
              <a:rPr lang="en-US" sz="2400" b="1" dirty="0">
                <a:latin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</a:rPr>
              <a:t>theo</a:t>
            </a:r>
            <a:r>
              <a:rPr lang="en-US" sz="2400" b="1" dirty="0">
                <a:latin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</a:rPr>
              <a:t>các</a:t>
            </a:r>
            <a:r>
              <a:rPr lang="en-US" sz="2400" b="1" dirty="0">
                <a:latin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</a:rPr>
              <a:t>cỡ</a:t>
            </a:r>
            <a:r>
              <a:rPr lang="en-US" sz="2400" b="1" dirty="0">
                <a:latin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</a:rPr>
              <a:t>khác</a:t>
            </a:r>
            <a:r>
              <a:rPr lang="en-US" sz="2400" b="1" dirty="0">
                <a:latin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</a:rPr>
              <a:t>nhau</a:t>
            </a:r>
            <a:r>
              <a:rPr lang="en-US" sz="2400" b="1" dirty="0">
                <a:latin typeface="Times New Roman" pitchFamily="18" charset="0"/>
              </a:rPr>
              <a:t> ở </a:t>
            </a:r>
            <a:r>
              <a:rPr lang="en-US" sz="2400" b="1" dirty="0" err="1">
                <a:latin typeface="Times New Roman" pitchFamily="18" charset="0"/>
              </a:rPr>
              <a:t>bảng</a:t>
            </a:r>
            <a:r>
              <a:rPr lang="en-US" sz="2400" b="1" dirty="0">
                <a:latin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</a:rPr>
              <a:t>sau</a:t>
            </a:r>
            <a:r>
              <a:rPr lang="en-US" sz="2400" b="1" dirty="0">
                <a:latin typeface="Times New Roman" pitchFamily="18" charset="0"/>
              </a:rPr>
              <a:t>:</a:t>
            </a:r>
          </a:p>
        </p:txBody>
      </p:sp>
      <p:sp>
        <p:nvSpPr>
          <p:cNvPr id="17" name="Text Box 9"/>
          <p:cNvSpPr txBox="1">
            <a:spLocks noChangeArrowheads="1"/>
          </p:cNvSpPr>
          <p:nvPr/>
        </p:nvSpPr>
        <p:spPr bwMode="auto">
          <a:xfrm>
            <a:off x="179512" y="3429000"/>
            <a:ext cx="57606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2400" b="1" dirty="0">
              <a:solidFill>
                <a:srgbClr val="002060"/>
              </a:solidFill>
              <a:latin typeface="Times New Roman" pitchFamily="18" charset="0"/>
            </a:endParaRPr>
          </a:p>
        </p:txBody>
      </p:sp>
      <p:graphicFrame>
        <p:nvGraphicFramePr>
          <p:cNvPr id="21" name="Group 136"/>
          <p:cNvGraphicFramePr>
            <a:graphicFrameLocks noGrp="1"/>
          </p:cNvGraphicFramePr>
          <p:nvPr/>
        </p:nvGraphicFramePr>
        <p:xfrm>
          <a:off x="683568" y="3268623"/>
          <a:ext cx="7992888" cy="1528529"/>
        </p:xfrm>
        <a:graphic>
          <a:graphicData uri="http://schemas.openxmlformats.org/drawingml/2006/table">
            <a:tbl>
              <a:tblPr/>
              <a:tblGrid>
                <a:gridCol w="216134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6922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610001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691883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839068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744236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677968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542035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  <a:gridCol w="1157133">
                  <a:extLst>
                    <a:ext uri="{9D8B030D-6E8A-4147-A177-3AD203B41FA5}">
                      <a16:colId xmlns="" xmlns:a16="http://schemas.microsoft.com/office/drawing/2014/main" val="20008"/>
                    </a:ext>
                  </a:extLst>
                </a:gridCol>
              </a:tblGrid>
              <a:tr h="63241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   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Cỡ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dép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 (x)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36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37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38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39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41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42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87975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   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Số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dép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bán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    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được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(n)      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45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110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184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126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N=523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2" name="Oval 21"/>
          <p:cNvSpPr/>
          <p:nvPr/>
        </p:nvSpPr>
        <p:spPr>
          <a:xfrm>
            <a:off x="4788024" y="3356992"/>
            <a:ext cx="720080" cy="43204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 dirty="0">
              <a:solidFill>
                <a:srgbClr val="FFFF00"/>
              </a:solidFill>
            </a:endParaRPr>
          </a:p>
        </p:txBody>
      </p:sp>
      <p:sp>
        <p:nvSpPr>
          <p:cNvPr id="23" name="Oval 22"/>
          <p:cNvSpPr/>
          <p:nvPr/>
        </p:nvSpPr>
        <p:spPr>
          <a:xfrm>
            <a:off x="4788024" y="3933056"/>
            <a:ext cx="720080" cy="576064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 dirty="0">
              <a:solidFill>
                <a:srgbClr val="FFFF00"/>
              </a:solidFill>
            </a:endParaRPr>
          </a:p>
        </p:txBody>
      </p:sp>
      <p:sp>
        <p:nvSpPr>
          <p:cNvPr id="24" name="Rectangle 23"/>
          <p:cNvSpPr>
            <a:spLocks noChangeArrowheads="1"/>
          </p:cNvSpPr>
          <p:nvPr/>
        </p:nvSpPr>
        <p:spPr bwMode="auto">
          <a:xfrm>
            <a:off x="0" y="5013176"/>
            <a:ext cx="5334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vi-VN" sz="2400" dirty="0">
                <a:latin typeface="Times New Roman" pitchFamily="18" charset="0"/>
              </a:rPr>
              <a:t>Trong ví dụ trên số 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</a:rPr>
              <a:t>39</a:t>
            </a:r>
            <a:r>
              <a:rPr lang="vi-VN" sz="2400" dirty="0">
                <a:latin typeface="Times New Roman" pitchFamily="18" charset="0"/>
              </a:rPr>
              <a:t> được gọi là </a:t>
            </a:r>
            <a:r>
              <a:rPr lang="vi-VN" sz="2400" b="1" dirty="0">
                <a:latin typeface="Times New Roman" pitchFamily="18" charset="0"/>
              </a:rPr>
              <a:t>Mốt </a:t>
            </a:r>
            <a:endParaRPr lang="en-US" sz="2400" b="1" dirty="0">
              <a:latin typeface="Times New Roman" pitchFamily="18" charset="0"/>
            </a:endParaRP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179512" y="5517232"/>
            <a:ext cx="87630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b="1" dirty="0" err="1">
                <a:latin typeface="Times" pitchFamily="34" charset="0"/>
                <a:cs typeface="Times" pitchFamily="34" charset="0"/>
              </a:rPr>
              <a:t>Định</a:t>
            </a:r>
            <a:r>
              <a:rPr lang="en-US" sz="2400" b="1" dirty="0">
                <a:latin typeface="Times" pitchFamily="34" charset="0"/>
                <a:cs typeface="Times" pitchFamily="34" charset="0"/>
              </a:rPr>
              <a:t> </a:t>
            </a:r>
            <a:r>
              <a:rPr lang="en-US" sz="2400" b="1" dirty="0" err="1">
                <a:latin typeface="Times" pitchFamily="34" charset="0"/>
                <a:cs typeface="Times" pitchFamily="34" charset="0"/>
              </a:rPr>
              <a:t>nghĩa</a:t>
            </a:r>
            <a:r>
              <a:rPr lang="en-US" sz="2400" dirty="0">
                <a:latin typeface="Times" pitchFamily="34" charset="0"/>
                <a:cs typeface="Times" pitchFamily="34" charset="0"/>
              </a:rPr>
              <a:t>: </a:t>
            </a:r>
            <a:r>
              <a:rPr lang="en-US" sz="2400" dirty="0" err="1">
                <a:solidFill>
                  <a:srgbClr val="FF0000"/>
                </a:solidFill>
                <a:latin typeface="Times" pitchFamily="34" charset="0"/>
                <a:cs typeface="Times" pitchFamily="34" charset="0"/>
              </a:rPr>
              <a:t>Mốt</a:t>
            </a:r>
            <a:r>
              <a:rPr lang="en-US" sz="2400" dirty="0">
                <a:latin typeface="Times" pitchFamily="34" charset="0"/>
                <a:cs typeface="Times" pitchFamily="34" charset="0"/>
              </a:rPr>
              <a:t> </a:t>
            </a:r>
            <a:r>
              <a:rPr lang="en-US" sz="2400" dirty="0" err="1">
                <a:latin typeface="Times" pitchFamily="34" charset="0"/>
                <a:cs typeface="Times" pitchFamily="34" charset="0"/>
              </a:rPr>
              <a:t>của</a:t>
            </a:r>
            <a:r>
              <a:rPr lang="en-US" sz="2400" dirty="0">
                <a:latin typeface="Times" pitchFamily="34" charset="0"/>
                <a:cs typeface="Times" pitchFamily="34" charset="0"/>
              </a:rPr>
              <a:t> </a:t>
            </a:r>
            <a:r>
              <a:rPr lang="en-US" sz="2400" dirty="0" err="1">
                <a:latin typeface="Times" pitchFamily="34" charset="0"/>
                <a:cs typeface="Times" pitchFamily="34" charset="0"/>
              </a:rPr>
              <a:t>dấu</a:t>
            </a:r>
            <a:r>
              <a:rPr lang="en-US" sz="2400" dirty="0">
                <a:latin typeface="Times" pitchFamily="34" charset="0"/>
                <a:cs typeface="Times" pitchFamily="34" charset="0"/>
              </a:rPr>
              <a:t> </a:t>
            </a:r>
            <a:r>
              <a:rPr lang="en-US" sz="2400" dirty="0" err="1">
                <a:latin typeface="Times" pitchFamily="34" charset="0"/>
                <a:cs typeface="Times" pitchFamily="34" charset="0"/>
              </a:rPr>
              <a:t>hiệu</a:t>
            </a:r>
            <a:r>
              <a:rPr lang="en-US" sz="2400" dirty="0">
                <a:latin typeface="Times" pitchFamily="34" charset="0"/>
                <a:cs typeface="Times" pitchFamily="34" charset="0"/>
              </a:rPr>
              <a:t> </a:t>
            </a:r>
            <a:r>
              <a:rPr lang="en-US" sz="2400" dirty="0" err="1">
                <a:latin typeface="Times" pitchFamily="34" charset="0"/>
                <a:cs typeface="Times" pitchFamily="34" charset="0"/>
              </a:rPr>
              <a:t>là</a:t>
            </a:r>
            <a:r>
              <a:rPr lang="en-US" sz="2400" dirty="0">
                <a:latin typeface="Times" pitchFamily="34" charset="0"/>
                <a:cs typeface="Times" pitchFamily="34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" pitchFamily="34" charset="0"/>
                <a:cs typeface="Times" pitchFamily="34" charset="0"/>
              </a:rPr>
              <a:t>giá</a:t>
            </a:r>
            <a:r>
              <a:rPr lang="en-US" sz="2400" dirty="0">
                <a:solidFill>
                  <a:srgbClr val="FF0000"/>
                </a:solidFill>
                <a:latin typeface="Times" pitchFamily="34" charset="0"/>
                <a:cs typeface="Times" pitchFamily="34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" pitchFamily="34" charset="0"/>
                <a:cs typeface="Times" pitchFamily="34" charset="0"/>
              </a:rPr>
              <a:t>trị</a:t>
            </a:r>
            <a:r>
              <a:rPr lang="en-US" sz="2400" dirty="0">
                <a:solidFill>
                  <a:srgbClr val="FF0000"/>
                </a:solidFill>
                <a:latin typeface="Times" pitchFamily="34" charset="0"/>
                <a:cs typeface="Times" pitchFamily="34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" pitchFamily="34" charset="0"/>
                <a:cs typeface="Times" pitchFamily="34" charset="0"/>
              </a:rPr>
              <a:t>có</a:t>
            </a:r>
            <a:r>
              <a:rPr lang="en-US" sz="2400" dirty="0">
                <a:solidFill>
                  <a:srgbClr val="FF0000"/>
                </a:solidFill>
                <a:latin typeface="Times" pitchFamily="34" charset="0"/>
                <a:cs typeface="Times" pitchFamily="34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" pitchFamily="34" charset="0"/>
                <a:cs typeface="Times" pitchFamily="34" charset="0"/>
              </a:rPr>
              <a:t>tần</a:t>
            </a:r>
            <a:r>
              <a:rPr lang="en-US" sz="2400" dirty="0">
                <a:solidFill>
                  <a:srgbClr val="FF0000"/>
                </a:solidFill>
                <a:latin typeface="Times" pitchFamily="34" charset="0"/>
                <a:cs typeface="Times" pitchFamily="34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" pitchFamily="34" charset="0"/>
                <a:cs typeface="Times" pitchFamily="34" charset="0"/>
              </a:rPr>
              <a:t>số</a:t>
            </a:r>
            <a:r>
              <a:rPr lang="en-US" sz="2400" dirty="0">
                <a:solidFill>
                  <a:srgbClr val="FF0000"/>
                </a:solidFill>
                <a:latin typeface="Times" pitchFamily="34" charset="0"/>
                <a:cs typeface="Times" pitchFamily="34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" pitchFamily="34" charset="0"/>
                <a:cs typeface="Times" pitchFamily="34" charset="0"/>
              </a:rPr>
              <a:t>lớn</a:t>
            </a:r>
            <a:r>
              <a:rPr lang="en-US" sz="2400" dirty="0">
                <a:solidFill>
                  <a:srgbClr val="FF0000"/>
                </a:solidFill>
                <a:latin typeface="Times" pitchFamily="34" charset="0"/>
                <a:cs typeface="Times" pitchFamily="34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" pitchFamily="34" charset="0"/>
                <a:cs typeface="Times" pitchFamily="34" charset="0"/>
              </a:rPr>
              <a:t>nhất</a:t>
            </a:r>
            <a:r>
              <a:rPr lang="en-US" sz="2400" dirty="0">
                <a:solidFill>
                  <a:srgbClr val="FF0000"/>
                </a:solidFill>
                <a:latin typeface="Times" pitchFamily="34" charset="0"/>
                <a:cs typeface="Times" pitchFamily="34" charset="0"/>
              </a:rPr>
              <a:t> </a:t>
            </a:r>
            <a:r>
              <a:rPr lang="en-US" sz="2400" dirty="0" err="1">
                <a:latin typeface="Times" pitchFamily="34" charset="0"/>
                <a:cs typeface="Times" pitchFamily="34" charset="0"/>
              </a:rPr>
              <a:t>trong</a:t>
            </a:r>
            <a:r>
              <a:rPr lang="en-US" sz="2400" dirty="0">
                <a:latin typeface="Times" pitchFamily="34" charset="0"/>
                <a:cs typeface="Times" pitchFamily="34" charset="0"/>
              </a:rPr>
              <a:t> </a:t>
            </a:r>
            <a:r>
              <a:rPr lang="en-US" sz="2400" dirty="0" err="1">
                <a:latin typeface="Times" pitchFamily="34" charset="0"/>
                <a:cs typeface="Times" pitchFamily="34" charset="0"/>
              </a:rPr>
              <a:t>bảng</a:t>
            </a:r>
            <a:r>
              <a:rPr lang="en-US" sz="2400" dirty="0">
                <a:latin typeface="Times" pitchFamily="34" charset="0"/>
                <a:cs typeface="Times" pitchFamily="34" charset="0"/>
              </a:rPr>
              <a:t> </a:t>
            </a:r>
            <a:r>
              <a:rPr lang="en-US" sz="2400" dirty="0" err="1">
                <a:latin typeface="Times" pitchFamily="34" charset="0"/>
                <a:cs typeface="Times" pitchFamily="34" charset="0"/>
              </a:rPr>
              <a:t>tần</a:t>
            </a:r>
            <a:r>
              <a:rPr lang="en-US" sz="2400" dirty="0">
                <a:latin typeface="Times" pitchFamily="34" charset="0"/>
                <a:cs typeface="Times" pitchFamily="34" charset="0"/>
              </a:rPr>
              <a:t> </a:t>
            </a:r>
            <a:r>
              <a:rPr lang="en-US" sz="2400" dirty="0" err="1">
                <a:latin typeface="Times" pitchFamily="34" charset="0"/>
                <a:cs typeface="Times" pitchFamily="34" charset="0"/>
              </a:rPr>
              <a:t>số</a:t>
            </a:r>
            <a:endParaRPr lang="en-US" sz="2400" dirty="0">
              <a:latin typeface="Times" pitchFamily="34" charset="0"/>
              <a:cs typeface="Times" pitchFamily="34" charset="0"/>
            </a:endParaRPr>
          </a:p>
          <a:p>
            <a:r>
              <a:rPr lang="en-US" sz="2400" dirty="0" err="1">
                <a:latin typeface="Times" pitchFamily="34" charset="0"/>
                <a:cs typeface="Times" pitchFamily="34" charset="0"/>
              </a:rPr>
              <a:t>Kí</a:t>
            </a:r>
            <a:r>
              <a:rPr lang="en-US" sz="2400" dirty="0">
                <a:latin typeface="Times" pitchFamily="34" charset="0"/>
                <a:cs typeface="Times" pitchFamily="34" charset="0"/>
              </a:rPr>
              <a:t> </a:t>
            </a:r>
            <a:r>
              <a:rPr lang="en-US" sz="2400" dirty="0" err="1">
                <a:latin typeface="Times" pitchFamily="34" charset="0"/>
                <a:cs typeface="Times" pitchFamily="34" charset="0"/>
              </a:rPr>
              <a:t>hiệu</a:t>
            </a:r>
            <a:r>
              <a:rPr lang="en-US" sz="2400" dirty="0">
                <a:latin typeface="Times" pitchFamily="34" charset="0"/>
                <a:cs typeface="Times" pitchFamily="34" charset="0"/>
              </a:rPr>
              <a:t>: </a:t>
            </a:r>
          </a:p>
        </p:txBody>
      </p:sp>
      <p:graphicFrame>
        <p:nvGraphicFramePr>
          <p:cNvPr id="15395" name="Object 35"/>
          <p:cNvGraphicFramePr>
            <a:graphicFrameLocks noChangeAspect="1"/>
          </p:cNvGraphicFramePr>
          <p:nvPr/>
        </p:nvGraphicFramePr>
        <p:xfrm>
          <a:off x="1339583" y="6309321"/>
          <a:ext cx="568121" cy="4869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" name="Equation" r:id="rId3" imgW="241200" imgH="228600" progId="Equation.DSMT4">
                  <p:embed/>
                </p:oleObj>
              </mc:Choice>
              <mc:Fallback>
                <p:oleObj name="Equation" r:id="rId3" imgW="241200" imgH="228600" progId="Equation.DSMT4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9583" y="6309321"/>
                        <a:ext cx="568121" cy="48696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3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6" dur="2000"/>
                                        <p:tgtEl>
                                          <p:spTgt spid="15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22" grpId="0" animBg="1"/>
      <p:bldP spid="23" grpId="0" animBg="1"/>
      <p:bldP spid="24" grpId="0"/>
      <p:bldP spid="2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4098</TotalTime>
  <Words>1412</Words>
  <Application>Microsoft Office PowerPoint</Application>
  <PresentationFormat>On-screen Show (4:3)</PresentationFormat>
  <Paragraphs>275</Paragraphs>
  <Slides>13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LAPTOP</dc:creator>
  <cp:lastModifiedBy>HuongTV</cp:lastModifiedBy>
  <cp:revision>246</cp:revision>
  <dcterms:created xsi:type="dcterms:W3CDTF">2017-02-08T03:52:05Z</dcterms:created>
  <dcterms:modified xsi:type="dcterms:W3CDTF">2018-01-25T04:19:20Z</dcterms:modified>
</cp:coreProperties>
</file>